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embeddedFontLst>
    <p:embeddedFont>
      <p:font typeface="Glory"/>
      <p:regular r:id="rId43"/>
      <p:bold r:id="rId44"/>
      <p:italic r:id="rId45"/>
      <p:boldItalic r:id="rId46"/>
    </p:embeddedFont>
    <p:embeddedFont>
      <p:font typeface="Special Elite"/>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hpxqWV1Enj4FZaGU6PK0ntScg2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80D956-6CBE-41CD-9422-F8A1E81EB0F6}">
  <a:tblStyle styleId="{9680D956-6CBE-41CD-9422-F8A1E81EB0F6}"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35F4369-0D3B-4F64-A34B-6B922A09493C}"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958FD0DA-57BE-492F-B6F7-E4FB65D301E4}"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Glory-bold.fntdata"/><Relationship Id="rId21" Type="http://schemas.openxmlformats.org/officeDocument/2006/relationships/slide" Target="slides/slide16.xml"/><Relationship Id="rId43" Type="http://schemas.openxmlformats.org/officeDocument/2006/relationships/font" Target="fonts/Glory-regular.fntdata"/><Relationship Id="rId24" Type="http://schemas.openxmlformats.org/officeDocument/2006/relationships/slide" Target="slides/slide19.xml"/><Relationship Id="rId46" Type="http://schemas.openxmlformats.org/officeDocument/2006/relationships/font" Target="fonts/Glory-boldItalic.fntdata"/><Relationship Id="rId23" Type="http://schemas.openxmlformats.org/officeDocument/2006/relationships/slide" Target="slides/slide18.xml"/><Relationship Id="rId45" Type="http://schemas.openxmlformats.org/officeDocument/2006/relationships/font" Target="fonts/Glory-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SpecialElite-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7" name="Google Shape;20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18c593b92d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18c593b92d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218c593b92d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56473e7c2a3a26bf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6473e7c2a3a26bf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56473e7c2a3a26bf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56473e7c2a3a26bf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6473e7c2a3a26bf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56473e7c2a3a26bf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18c593b92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18c593b92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218c593b92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95" name="Google Shape;29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50" name="Google Shape;35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9" name="Google Shape;1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5"/>
          <p:cNvSpPr txBox="1"/>
          <p:nvPr>
            <p:ph type="ctrTitle"/>
          </p:nvPr>
        </p:nvSpPr>
        <p:spPr>
          <a:xfrm>
            <a:off x="0" y="4282280"/>
            <a:ext cx="5949244" cy="165576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5400"/>
              <a:buFont typeface="Calibri"/>
              <a:buNone/>
              <a:defRPr b="1" i="0" sz="54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5"/>
          <p:cNvSpPr txBox="1"/>
          <p:nvPr>
            <p:ph idx="1" type="subTitle"/>
          </p:nvPr>
        </p:nvSpPr>
        <p:spPr>
          <a:xfrm>
            <a:off x="0" y="6030119"/>
            <a:ext cx="5949244"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44"/>
          <p:cNvSpPr/>
          <p:nvPr>
            <p:ph idx="2" type="pic"/>
          </p:nvPr>
        </p:nvSpPr>
        <p:spPr>
          <a:xfrm>
            <a:off x="5183188" y="987425"/>
            <a:ext cx="6172200" cy="4873625"/>
          </a:xfrm>
          <a:prstGeom prst="rect">
            <a:avLst/>
          </a:prstGeom>
          <a:noFill/>
          <a:ln>
            <a:noFill/>
          </a:ln>
        </p:spPr>
      </p:sp>
      <p:sp>
        <p:nvSpPr>
          <p:cNvPr id="66" name="Google Shape;66;p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4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4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4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ded background">
  <p:cSld name="Faded background">
    <p:bg>
      <p:bgPr>
        <a:blipFill>
          <a:blip r:embed="rId2">
            <a:alphaModFix/>
          </a:blip>
          <a:stretch>
            <a:fillRect/>
          </a:stretch>
        </a:blipFill>
      </p:bgPr>
    </p:bg>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9" name="Shape 19"/>
        <p:cNvGrpSpPr/>
        <p:nvPr/>
      </p:nvGrpSpPr>
      <p:grpSpPr>
        <a:xfrm>
          <a:off x="0" y="0"/>
          <a:ext cx="0" cy="0"/>
          <a:chOff x="0" y="0"/>
          <a:chExt cx="0" cy="0"/>
        </a:xfrm>
      </p:grpSpPr>
      <p:sp>
        <p:nvSpPr>
          <p:cNvPr id="20" name="Google Shape;2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81000" lvl="1" marL="914400" algn="l">
              <a:lnSpc>
                <a:spcPct val="90000"/>
              </a:lnSpc>
              <a:spcBef>
                <a:spcPts val="500"/>
              </a:spcBef>
              <a:spcAft>
                <a:spcPts val="0"/>
              </a:spcAft>
              <a:buClr>
                <a:schemeClr val="dk1"/>
              </a:buClr>
              <a:buSzPts val="2400"/>
              <a:buChar char="•"/>
              <a:defRPr sz="2400"/>
            </a:lvl2pPr>
            <a:lvl3pPr indent="-381000" lvl="2" marL="1371600" algn="l">
              <a:lnSpc>
                <a:spcPct val="90000"/>
              </a:lnSpc>
              <a:spcBef>
                <a:spcPts val="500"/>
              </a:spcBef>
              <a:spcAft>
                <a:spcPts val="0"/>
              </a:spcAft>
              <a:buClr>
                <a:schemeClr val="dk1"/>
              </a:buClr>
              <a:buSzPts val="2400"/>
              <a:buChar char="•"/>
              <a:defRPr sz="2400"/>
            </a:lvl3pPr>
            <a:lvl4pPr indent="-381000" lvl="3" marL="1828800" algn="l">
              <a:lnSpc>
                <a:spcPct val="90000"/>
              </a:lnSpc>
              <a:spcBef>
                <a:spcPts val="500"/>
              </a:spcBef>
              <a:spcAft>
                <a:spcPts val="0"/>
              </a:spcAft>
              <a:buClr>
                <a:schemeClr val="dk1"/>
              </a:buClr>
              <a:buSzPts val="2400"/>
              <a:buChar char="•"/>
              <a:defRPr sz="2400"/>
            </a:lvl4pPr>
            <a:lvl5pPr indent="-381000" lvl="4" marL="2286000" algn="l">
              <a:lnSpc>
                <a:spcPct val="90000"/>
              </a:lnSpc>
              <a:spcBef>
                <a:spcPts val="500"/>
              </a:spcBef>
              <a:spcAft>
                <a:spcPts val="0"/>
              </a:spcAft>
              <a:buClr>
                <a:schemeClr val="dk1"/>
              </a:buClr>
              <a:buSzPts val="2400"/>
              <a:buChar char="•"/>
              <a:defRPr sz="2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4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4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4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 name="Google Shape;1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Calibri"/>
              <a:buNone/>
              <a:defRPr b="1"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jp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27.png"/><Relationship Id="rId8"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656498" y="4703975"/>
            <a:ext cx="7952127" cy="956140"/>
          </a:xfrm>
          <a:prstGeom prst="rect">
            <a:avLst/>
          </a:prstGeom>
          <a:noFill/>
          <a:ln>
            <a:noFill/>
          </a:ln>
        </p:spPr>
        <p:txBody>
          <a:bodyPr anchorCtr="0" anchor="b" bIns="45700" lIns="91425" spcFirstLastPara="1" rIns="91425" wrap="square" tIns="45700">
            <a:normAutofit/>
          </a:bodyPr>
          <a:lstStyle/>
          <a:p>
            <a:pPr indent="-806450" lvl="0" marL="806450" rtl="0" algn="l">
              <a:lnSpc>
                <a:spcPct val="90000"/>
              </a:lnSpc>
              <a:spcBef>
                <a:spcPts val="0"/>
              </a:spcBef>
              <a:spcAft>
                <a:spcPts val="0"/>
              </a:spcAft>
              <a:buClr>
                <a:srgbClr val="FEFEFE"/>
              </a:buClr>
              <a:buSzPts val="5400"/>
              <a:buFont typeface="Calibri"/>
              <a:buNone/>
            </a:pPr>
            <a:r>
              <a:rPr lang="en-US">
                <a:solidFill>
                  <a:srgbClr val="FEFEFE"/>
                </a:solidFill>
              </a:rPr>
              <a:t>Rocks</a:t>
            </a:r>
            <a:endParaRPr/>
          </a:p>
        </p:txBody>
      </p:sp>
      <p:sp>
        <p:nvSpPr>
          <p:cNvPr id="87" name="Google Shape;87;p1"/>
          <p:cNvSpPr txBox="1"/>
          <p:nvPr>
            <p:ph idx="1" type="subTitle"/>
          </p:nvPr>
        </p:nvSpPr>
        <p:spPr>
          <a:xfrm>
            <a:off x="693668" y="5648898"/>
            <a:ext cx="3411657" cy="39338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600"/>
              <a:buNone/>
            </a:pPr>
            <a:r>
              <a:rPr b="1" lang="en-US" sz="1600"/>
              <a:t>Learning outcomes: 1.2, 2.2</a:t>
            </a:r>
            <a:endParaRPr/>
          </a:p>
          <a:p>
            <a:pPr indent="0" lvl="0" marL="0" rtl="0" algn="ctr">
              <a:lnSpc>
                <a:spcPct val="90000"/>
              </a:lnSpc>
              <a:spcBef>
                <a:spcPts val="1000"/>
              </a:spcBef>
              <a:spcAft>
                <a:spcPts val="0"/>
              </a:spcAft>
              <a:buClr>
                <a:schemeClr val="lt1"/>
              </a:buClr>
              <a:buSzPts val="2000"/>
              <a:buNone/>
            </a:pPr>
            <a:r>
              <a:t/>
            </a:r>
            <a:endParaRPr/>
          </a:p>
        </p:txBody>
      </p:sp>
      <p:sp>
        <p:nvSpPr>
          <p:cNvPr id="88" name="Google Shape;88;p1"/>
          <p:cNvSpPr/>
          <p:nvPr/>
        </p:nvSpPr>
        <p:spPr>
          <a:xfrm>
            <a:off x="481795" y="609599"/>
            <a:ext cx="1405053" cy="1405053"/>
          </a:xfrm>
          <a:prstGeom prst="ellipse">
            <a:avLst/>
          </a:prstGeom>
          <a:no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5400" u="none" cap="none" strike="noStrike">
              <a:solidFill>
                <a:schemeClr val="lt1"/>
              </a:solidFill>
              <a:latin typeface="Calibri"/>
              <a:ea typeface="Calibri"/>
              <a:cs typeface="Calibri"/>
              <a:sym typeface="Calibri"/>
            </a:endParaRPr>
          </a:p>
        </p:txBody>
      </p:sp>
      <p:sp>
        <p:nvSpPr>
          <p:cNvPr id="89" name="Google Shape;89;p1"/>
          <p:cNvSpPr txBox="1"/>
          <p:nvPr/>
        </p:nvSpPr>
        <p:spPr>
          <a:xfrm>
            <a:off x="663932" y="750705"/>
            <a:ext cx="10705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FC000"/>
                </a:solidFill>
                <a:latin typeface="Calibri"/>
                <a:ea typeface="Calibri"/>
                <a:cs typeface="Calibri"/>
                <a:sym typeface="Calibri"/>
              </a:rPr>
              <a:t>Chapter</a:t>
            </a:r>
            <a:endParaRPr/>
          </a:p>
        </p:txBody>
      </p:sp>
      <p:sp>
        <p:nvSpPr>
          <p:cNvPr id="90" name="Google Shape;90;p1"/>
          <p:cNvSpPr txBox="1"/>
          <p:nvPr/>
        </p:nvSpPr>
        <p:spPr>
          <a:xfrm>
            <a:off x="670221" y="872191"/>
            <a:ext cx="1070517"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6600" u="none" cap="none" strike="noStrike">
                <a:solidFill>
                  <a:srgbClr val="FEFEFE"/>
                </a:solidFill>
                <a:latin typeface="Calibri"/>
                <a:ea typeface="Calibri"/>
                <a:cs typeface="Calibri"/>
                <a:sym typeface="Calibri"/>
              </a:rPr>
              <a:t>5</a:t>
            </a:r>
            <a:endParaRPr b="1" i="0" sz="6600" u="none" cap="none" strike="noStrike">
              <a:solidFill>
                <a:srgbClr val="FEFEF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0"/>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sp>
        <p:nvSpPr>
          <p:cNvPr id="155" name="Google Shape;155;p10"/>
          <p:cNvSpPr txBox="1"/>
          <p:nvPr/>
        </p:nvSpPr>
        <p:spPr>
          <a:xfrm>
            <a:off x="432000" y="269546"/>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5.1 and 5.2</a:t>
            </a:r>
            <a:endParaRPr b="1" i="0" sz="3200" u="none" cap="none" strike="noStrike">
              <a:solidFill>
                <a:srgbClr val="1E4783"/>
              </a:solidFill>
              <a:latin typeface="Calibri"/>
              <a:ea typeface="Calibri"/>
              <a:cs typeface="Calibri"/>
              <a:sym typeface="Calibri"/>
            </a:endParaRPr>
          </a:p>
        </p:txBody>
      </p:sp>
      <p:graphicFrame>
        <p:nvGraphicFramePr>
          <p:cNvPr id="156" name="Google Shape;156;p10"/>
          <p:cNvGraphicFramePr/>
          <p:nvPr/>
        </p:nvGraphicFramePr>
        <p:xfrm>
          <a:off x="706486" y="1657477"/>
          <a:ext cx="3000000" cy="3000000"/>
        </p:xfrm>
        <a:graphic>
          <a:graphicData uri="http://schemas.openxmlformats.org/drawingml/2006/table">
            <a:tbl>
              <a:tblPr bandRow="1" firstRow="1">
                <a:noFill/>
                <a:tableStyleId>{958FD0DA-57BE-492F-B6F7-E4FB65D301E4}</a:tableStyleId>
              </a:tblPr>
              <a:tblGrid>
                <a:gridCol w="4211875"/>
              </a:tblGrid>
              <a:tr h="254000">
                <a:tc>
                  <a:txBody>
                    <a:bodyPr/>
                    <a:lstStyle/>
                    <a:p>
                      <a:pPr indent="0" lvl="0" marL="0" marR="0" rtl="0" algn="l">
                        <a:spcBef>
                          <a:spcPts val="0"/>
                        </a:spcBef>
                        <a:spcAft>
                          <a:spcPts val="0"/>
                        </a:spcAft>
                        <a:buNone/>
                      </a:pPr>
                      <a:r>
                        <a:rPr b="1" lang="en-US" sz="2000">
                          <a:latin typeface="Calibri"/>
                          <a:ea typeface="Calibri"/>
                          <a:cs typeface="Calibri"/>
                          <a:sym typeface="Calibri"/>
                        </a:rPr>
                        <a:t>Higher-order questions 1</a:t>
                      </a:r>
                      <a:endParaRPr b="1" i="0" sz="2000">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1.	What connections can you make between volcanic activity and igneous rocks?</a:t>
                      </a:r>
                      <a:endParaRPr b="0" i="0" sz="1800">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lnSpc>
                          <a:spcPct val="100000"/>
                        </a:lnSpc>
                        <a:spcBef>
                          <a:spcPts val="0"/>
                        </a:spcBef>
                        <a:spcAft>
                          <a:spcPts val="0"/>
                        </a:spcAft>
                        <a:buClr>
                          <a:schemeClr val="dk1"/>
                        </a:buClr>
                        <a:buSzPts val="1800"/>
                        <a:buFont typeface="Calibri"/>
                        <a:buNone/>
                      </a:pPr>
                      <a:r>
                        <a:rPr b="0" lang="en-US" sz="1800">
                          <a:solidFill>
                            <a:schemeClr val="dk1"/>
                          </a:solidFill>
                          <a:latin typeface="Calibri"/>
                          <a:ea typeface="Calibri"/>
                          <a:cs typeface="Calibri"/>
                          <a:sym typeface="Calibri"/>
                        </a:rPr>
                        <a:t>2.	What would happen if basalt cooled slowly?</a:t>
                      </a:r>
                      <a:endParaRPr/>
                    </a:p>
                  </a:txBody>
                  <a:tcPr marT="45725" marB="45725" marR="75575" marL="75575"/>
                </a:tc>
              </a:tr>
              <a:tr h="383825">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3.	What extra detail, if any, can you add to the rock cycle?</a:t>
                      </a:r>
                      <a:endParaRPr b="0" i="0" sz="1800">
                        <a:solidFill>
                          <a:schemeClr val="dk1"/>
                        </a:solidFill>
                        <a:latin typeface="Calibri"/>
                        <a:ea typeface="Calibri"/>
                        <a:cs typeface="Calibri"/>
                        <a:sym typeface="Calibri"/>
                      </a:endParaRPr>
                    </a:p>
                  </a:txBody>
                  <a:tcPr marT="45725" marB="45725" marR="75575" marL="75575"/>
                </a:tc>
              </a:tr>
            </a:tbl>
          </a:graphicData>
        </a:graphic>
      </p:graphicFrame>
      <p:pic>
        <p:nvPicPr>
          <p:cNvPr id="157" name="Google Shape;157;p10"/>
          <p:cNvPicPr preferRelativeResize="0"/>
          <p:nvPr/>
        </p:nvPicPr>
        <p:blipFill rotWithShape="1">
          <a:blip r:embed="rId3">
            <a:alphaModFix/>
          </a:blip>
          <a:srcRect b="0" l="0" r="0" t="0"/>
          <a:stretch/>
        </p:blipFill>
        <p:spPr>
          <a:xfrm>
            <a:off x="5821040" y="269546"/>
            <a:ext cx="5664474" cy="53666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aphicFrame>
        <p:nvGraphicFramePr>
          <p:cNvPr id="162" name="Google Shape;162;p11"/>
          <p:cNvGraphicFramePr/>
          <p:nvPr/>
        </p:nvGraphicFramePr>
        <p:xfrm>
          <a:off x="1309254" y="924734"/>
          <a:ext cx="3000000" cy="3000000"/>
        </p:xfrm>
        <a:graphic>
          <a:graphicData uri="http://schemas.openxmlformats.org/drawingml/2006/table">
            <a:tbl>
              <a:tblPr bandRow="1" firstRow="1">
                <a:noFill/>
                <a:tableStyleId>{A35F4369-0D3B-4F64-A34B-6B922A09493C}</a:tableStyleId>
              </a:tblPr>
              <a:tblGrid>
                <a:gridCol w="1281550"/>
                <a:gridCol w="4145975"/>
                <a:gridCol w="4145975"/>
              </a:tblGrid>
              <a:tr h="451875">
                <a:tc>
                  <a:txBody>
                    <a:bodyPr/>
                    <a:lstStyle/>
                    <a:p>
                      <a:pPr indent="0" lvl="0" marL="50800" marR="0" rtl="0" algn="l">
                        <a:lnSpc>
                          <a:spcPct val="10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Rock </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E75B5"/>
                    </a:solidFill>
                  </a:tcPr>
                </a:tc>
                <a:tc>
                  <a:txBody>
                    <a:bodyPr/>
                    <a:lstStyle/>
                    <a:p>
                      <a:pPr indent="0" lvl="0" marL="50800" marR="0" rtl="0" algn="l">
                        <a:lnSpc>
                          <a:spcPct val="10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Limestone</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E75B5"/>
                    </a:solidFill>
                  </a:tcPr>
                </a:tc>
                <a:tc>
                  <a:txBody>
                    <a:bodyPr/>
                    <a:lstStyle/>
                    <a:p>
                      <a:pPr indent="0" lvl="0" marL="50800" marR="0" rtl="0" algn="l">
                        <a:lnSpc>
                          <a:spcPct val="10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Sandstone</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E75B5"/>
                    </a:solidFill>
                  </a:tcPr>
                </a:tc>
              </a:tr>
              <a:tr h="1634725">
                <a:tc>
                  <a:txBody>
                    <a:bodyPr/>
                    <a:lstStyle/>
                    <a:p>
                      <a:pPr indent="0" lvl="0" marL="0" marR="0" rtl="0" algn="l">
                        <a:lnSpc>
                          <a:spcPct val="100000"/>
                        </a:lnSpc>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 Sample</a:t>
                      </a:r>
                      <a:endParaRPr/>
                    </a:p>
                  </a:txBody>
                  <a:tcPr marT="57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0000">
                <a:tc>
                  <a:txBody>
                    <a:bodyPr/>
                    <a:lstStyle/>
                    <a:p>
                      <a:pPr indent="0" lvl="0" marL="0" marR="0" rtl="0" algn="l">
                        <a:lnSpc>
                          <a:spcPct val="100000"/>
                        </a:lnSpc>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 Formation</a:t>
                      </a:r>
                      <a:endParaRPr/>
                    </a:p>
                  </a:txBody>
                  <a:tcPr marT="255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1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Sediments settled at bottom of seas and lakes, formed strata, compressed to form layers of rock</a:t>
                      </a:r>
                      <a:endParaRPr/>
                    </a:p>
                  </a:txBody>
                  <a:tcPr marT="4890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1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Layers of sand compressed and  cemented together on the ocean floor</a:t>
                      </a:r>
                      <a:endParaRPr/>
                    </a:p>
                  </a:txBody>
                  <a:tcPr marT="4890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0000">
                <a:tc>
                  <a:txBody>
                    <a:bodyPr/>
                    <a:lstStyle/>
                    <a:p>
                      <a:pPr indent="0" lvl="0" marL="5080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Texture</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Smooth to rough</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Smooth to rough</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0000">
                <a:tc>
                  <a:txBody>
                    <a:bodyPr/>
                    <a:lstStyle/>
                    <a:p>
                      <a:pPr indent="0" lvl="0" marL="5080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Colour</a:t>
                      </a:r>
                      <a:endParaRPr b="1" sz="2000">
                        <a:solidFill>
                          <a:schemeClr val="dk1"/>
                        </a:solidFill>
                        <a:latin typeface="Calibri"/>
                        <a:ea typeface="Calibri"/>
                        <a:cs typeface="Calibri"/>
                        <a:sym typeface="Calibri"/>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Pure white to grey</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Yellow to red</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0000">
                <a:tc>
                  <a:txBody>
                    <a:bodyPr/>
                    <a:lstStyle/>
                    <a:p>
                      <a:pPr indent="0" lvl="0" marL="5080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Hardness</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Soft, easily scratched</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Harder than limestone</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0000">
                <a:tc>
                  <a:txBody>
                    <a:bodyPr/>
                    <a:lstStyle/>
                    <a:p>
                      <a:pPr indent="0" lvl="0" marL="5080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Location</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The Burren, Co. Clare</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Co. Cork and Co. Kerry</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bl>
          </a:graphicData>
        </a:graphic>
      </p:graphicFrame>
      <p:pic>
        <p:nvPicPr>
          <p:cNvPr id="163" name="Google Shape;163;p11"/>
          <p:cNvPicPr preferRelativeResize="0"/>
          <p:nvPr/>
        </p:nvPicPr>
        <p:blipFill rotWithShape="1">
          <a:blip r:embed="rId3">
            <a:alphaModFix/>
          </a:blip>
          <a:srcRect b="0" l="0" r="0" t="0"/>
          <a:stretch/>
        </p:blipFill>
        <p:spPr>
          <a:xfrm>
            <a:off x="3524973" y="1470419"/>
            <a:ext cx="2178023" cy="1470940"/>
          </a:xfrm>
          <a:prstGeom prst="rect">
            <a:avLst/>
          </a:prstGeom>
          <a:noFill/>
          <a:ln>
            <a:noFill/>
          </a:ln>
        </p:spPr>
      </p:pic>
      <p:pic>
        <p:nvPicPr>
          <p:cNvPr descr="A picture containing bread, snack food, stone&#10;&#10;Description automatically generated" id="164" name="Google Shape;164;p11"/>
          <p:cNvPicPr preferRelativeResize="0"/>
          <p:nvPr/>
        </p:nvPicPr>
        <p:blipFill rotWithShape="1">
          <a:blip r:embed="rId4">
            <a:alphaModFix/>
          </a:blip>
          <a:srcRect b="0" l="0" r="0" t="0"/>
          <a:stretch/>
        </p:blipFill>
        <p:spPr>
          <a:xfrm>
            <a:off x="7424508" y="1388244"/>
            <a:ext cx="2815995" cy="1635289"/>
          </a:xfrm>
          <a:prstGeom prst="rect">
            <a:avLst/>
          </a:prstGeom>
          <a:noFill/>
          <a:ln>
            <a:noFill/>
          </a:ln>
        </p:spPr>
      </p:pic>
      <p:sp>
        <p:nvSpPr>
          <p:cNvPr id="165" name="Google Shape;165;p11"/>
          <p:cNvSpPr txBox="1"/>
          <p:nvPr/>
        </p:nvSpPr>
        <p:spPr>
          <a:xfrm>
            <a:off x="320208" y="306633"/>
            <a:ext cx="11749871"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5.2</a:t>
            </a:r>
            <a:r>
              <a:rPr b="1" i="0" lang="en-US" sz="3200">
                <a:solidFill>
                  <a:srgbClr val="1E4783"/>
                </a:solidFill>
                <a:latin typeface="Glory"/>
                <a:ea typeface="Glory"/>
                <a:cs typeface="Glory"/>
                <a:sym typeface="Glory"/>
              </a:rPr>
              <a:t> 	Explain how different rocks are formed – Sedimentary Rocks</a:t>
            </a:r>
            <a:endParaRPr b="1" i="0" sz="3200">
              <a:solidFill>
                <a:srgbClr val="1E4783"/>
              </a:solidFill>
              <a:latin typeface="Glory"/>
              <a:ea typeface="Glory"/>
              <a:cs typeface="Glory"/>
              <a:sym typeface="Glor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2"/>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graphicFrame>
        <p:nvGraphicFramePr>
          <p:cNvPr id="171" name="Google Shape;171;p12"/>
          <p:cNvGraphicFramePr/>
          <p:nvPr/>
        </p:nvGraphicFramePr>
        <p:xfrm>
          <a:off x="2370875" y="1379818"/>
          <a:ext cx="3000000" cy="3000000"/>
        </p:xfrm>
        <a:graphic>
          <a:graphicData uri="http://schemas.openxmlformats.org/drawingml/2006/table">
            <a:tbl>
              <a:tblPr bandRow="1" firstRow="1">
                <a:noFill/>
                <a:tableStyleId>{958FD0DA-57BE-492F-B6F7-E4FB65D301E4}</a:tableStyleId>
              </a:tblPr>
              <a:tblGrid>
                <a:gridCol w="7129000"/>
              </a:tblGrid>
              <a:tr h="608600">
                <a:tc>
                  <a:txBody>
                    <a:bodyPr/>
                    <a:lstStyle/>
                    <a:p>
                      <a:pPr indent="0" lvl="0" marL="0" marR="0" rtl="0" algn="l">
                        <a:spcBef>
                          <a:spcPts val="0"/>
                        </a:spcBef>
                        <a:spcAft>
                          <a:spcPts val="0"/>
                        </a:spcAft>
                        <a:buNone/>
                      </a:pPr>
                      <a:r>
                        <a:t/>
                      </a:r>
                      <a:endParaRPr b="0" i="0" sz="3000">
                        <a:latin typeface="Special Elite"/>
                        <a:ea typeface="Special Elite"/>
                        <a:cs typeface="Special Elite"/>
                        <a:sym typeface="Special Elite"/>
                      </a:endParaRPr>
                    </a:p>
                  </a:txBody>
                  <a:tcPr marT="45725" marB="45725" marR="75575" marL="75575" anchor="b">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19050">
                      <a:solidFill>
                        <a:srgbClr val="1A8753"/>
                      </a:solidFill>
                      <a:prstDash val="solid"/>
                      <a:round/>
                      <a:headEnd len="sm" w="sm" type="none"/>
                      <a:tailEnd len="sm" w="sm" type="none"/>
                    </a:lnB>
                    <a:solidFill>
                      <a:srgbClr val="1A8753"/>
                    </a:solidFill>
                  </a:tcPr>
                </a:tc>
              </a:tr>
              <a:tr h="507150">
                <a:tc>
                  <a:txBody>
                    <a:bodyPr/>
                    <a:lstStyle/>
                    <a:p>
                      <a:pPr indent="-447675" lvl="0" marL="447675" marR="0" rtl="0" algn="l">
                        <a:spcBef>
                          <a:spcPts val="0"/>
                        </a:spcBef>
                        <a:spcAft>
                          <a:spcPts val="0"/>
                        </a:spcAft>
                        <a:buNone/>
                      </a:pPr>
                      <a:r>
                        <a:rPr b="1" lang="en-US" sz="1800">
                          <a:solidFill>
                            <a:schemeClr val="dk1"/>
                          </a:solidFill>
                          <a:latin typeface="Calibri"/>
                          <a:ea typeface="Calibri"/>
                          <a:cs typeface="Calibri"/>
                          <a:sym typeface="Calibri"/>
                        </a:rPr>
                        <a:t>1.</a:t>
                      </a:r>
                      <a:r>
                        <a:rPr b="0" lang="en-US" sz="1800">
                          <a:solidFill>
                            <a:schemeClr val="dk1"/>
                          </a:solidFill>
                          <a:latin typeface="Calibri"/>
                          <a:ea typeface="Calibri"/>
                          <a:cs typeface="Calibri"/>
                          <a:sym typeface="Calibri"/>
                        </a:rPr>
                        <a:t>	</a:t>
                      </a:r>
                      <a:r>
                        <a:rPr b="0" i="0" lang="en-US" sz="1800" u="none" strike="noStrike">
                          <a:solidFill>
                            <a:srgbClr val="000000"/>
                          </a:solidFill>
                          <a:latin typeface="Calibri"/>
                          <a:ea typeface="Calibri"/>
                          <a:cs typeface="Calibri"/>
                          <a:sym typeface="Calibri"/>
                        </a:rPr>
                        <a:t>What are sedimentary rocks?</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lnSpc>
                          <a:spcPct val="100000"/>
                        </a:lnSpc>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2.</a:t>
                      </a:r>
                      <a:r>
                        <a:rPr b="0" lang="en-US" sz="1800">
                          <a:solidFill>
                            <a:schemeClr val="dk1"/>
                          </a:solidFill>
                          <a:latin typeface="Calibri"/>
                          <a:ea typeface="Calibri"/>
                          <a:cs typeface="Calibri"/>
                          <a:sym typeface="Calibri"/>
                        </a:rPr>
                        <a:t>	</a:t>
                      </a:r>
                      <a:r>
                        <a:rPr b="0" i="0" lang="en-US" sz="1800" u="none" strike="noStrike">
                          <a:solidFill>
                            <a:srgbClr val="000000"/>
                          </a:solidFill>
                          <a:latin typeface="Calibri"/>
                          <a:ea typeface="Calibri"/>
                          <a:cs typeface="Calibri"/>
                          <a:sym typeface="Calibri"/>
                        </a:rPr>
                        <a:t>How is limestone formed?</a:t>
                      </a:r>
                      <a:endParaRPr b="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79900">
                <a:tc>
                  <a:txBody>
                    <a:bodyPr/>
                    <a:lstStyle/>
                    <a:p>
                      <a:pPr indent="-447675" lvl="0" marL="447675" marR="0" rtl="0" algn="l">
                        <a:spcBef>
                          <a:spcPts val="0"/>
                        </a:spcBef>
                        <a:spcAft>
                          <a:spcPts val="0"/>
                        </a:spcAft>
                        <a:buNone/>
                      </a:pPr>
                      <a:r>
                        <a:rPr b="1" lang="en-US" sz="1800">
                          <a:solidFill>
                            <a:schemeClr val="dk1"/>
                          </a:solidFill>
                          <a:latin typeface="Calibri"/>
                          <a:ea typeface="Calibri"/>
                          <a:cs typeface="Calibri"/>
                          <a:sym typeface="Calibri"/>
                        </a:rPr>
                        <a:t>3.</a:t>
                      </a:r>
                      <a:r>
                        <a:rPr lang="en-US" sz="1800">
                          <a:solidFill>
                            <a:schemeClr val="dk1"/>
                          </a:solidFill>
                          <a:latin typeface="Calibri"/>
                          <a:ea typeface="Calibri"/>
                          <a:cs typeface="Calibri"/>
                          <a:sym typeface="Calibri"/>
                        </a:rPr>
                        <a:t>	</a:t>
                      </a:r>
                      <a:r>
                        <a:rPr b="0" i="0" lang="en-US" sz="1800" u="none" strike="noStrike">
                          <a:solidFill>
                            <a:srgbClr val="000000"/>
                          </a:solidFill>
                          <a:latin typeface="Calibri"/>
                          <a:ea typeface="Calibri"/>
                          <a:cs typeface="Calibri"/>
                          <a:sym typeface="Calibri"/>
                        </a:rPr>
                        <a:t>What is limestone composed of?</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a:solidFill>
                            <a:schemeClr val="dk1"/>
                          </a:solidFill>
                          <a:latin typeface="Calibri"/>
                          <a:ea typeface="Calibri"/>
                          <a:cs typeface="Calibri"/>
                          <a:sym typeface="Calibri"/>
                        </a:rPr>
                        <a:t>4.</a:t>
                      </a:r>
                      <a:r>
                        <a:rPr b="0" i="0" lang="en-US" sz="1800">
                          <a:solidFill>
                            <a:schemeClr val="dk1"/>
                          </a:solidFill>
                          <a:latin typeface="Calibri"/>
                          <a:ea typeface="Calibri"/>
                          <a:cs typeface="Calibri"/>
                          <a:sym typeface="Calibri"/>
                        </a:rPr>
                        <a:t>	</a:t>
                      </a:r>
                      <a:r>
                        <a:rPr b="0" i="0" lang="en-US" sz="1800" u="none" strike="noStrike">
                          <a:solidFill>
                            <a:srgbClr val="000000"/>
                          </a:solidFill>
                          <a:latin typeface="Calibri"/>
                          <a:ea typeface="Calibri"/>
                          <a:cs typeface="Calibri"/>
                          <a:sym typeface="Calibri"/>
                        </a:rPr>
                        <a:t>How is sandstone formed?</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1" lang="en-US" sz="1800">
                          <a:solidFill>
                            <a:schemeClr val="dk1"/>
                          </a:solidFill>
                          <a:latin typeface="Calibri"/>
                          <a:ea typeface="Calibri"/>
                          <a:cs typeface="Calibri"/>
                          <a:sym typeface="Calibri"/>
                        </a:rPr>
                        <a:t>5.</a:t>
                      </a:r>
                      <a:r>
                        <a:rPr b="0" i="0" lang="en-US" sz="1800">
                          <a:solidFill>
                            <a:schemeClr val="dk1"/>
                          </a:solidFill>
                          <a:latin typeface="Calibri"/>
                          <a:ea typeface="Calibri"/>
                          <a:cs typeface="Calibri"/>
                          <a:sym typeface="Calibri"/>
                        </a:rPr>
                        <a:t>	</a:t>
                      </a:r>
                      <a:r>
                        <a:rPr b="0" i="0" lang="en-US" sz="1800" u="none" strike="noStrike">
                          <a:solidFill>
                            <a:srgbClr val="000000"/>
                          </a:solidFill>
                          <a:latin typeface="Calibri"/>
                          <a:ea typeface="Calibri"/>
                          <a:cs typeface="Calibri"/>
                          <a:sym typeface="Calibri"/>
                        </a:rPr>
                        <a:t>What is sandstone composed of?</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19050">
                      <a:solidFill>
                        <a:srgbClr val="1A8753"/>
                      </a:solidFill>
                      <a:prstDash val="solid"/>
                      <a:round/>
                      <a:headEnd len="sm" w="sm" type="none"/>
                      <a:tailEnd len="sm" w="sm" type="none"/>
                    </a:lnB>
                    <a:solidFill>
                      <a:schemeClr val="lt1"/>
                    </a:solidFill>
                  </a:tcPr>
                </a:tc>
              </a:tr>
            </a:tbl>
          </a:graphicData>
        </a:graphic>
      </p:graphicFrame>
      <p:pic>
        <p:nvPicPr>
          <p:cNvPr descr="Text&#10;&#10;Description automatically generated with medium confidence" id="172" name="Google Shape;172;p12"/>
          <p:cNvPicPr preferRelativeResize="0"/>
          <p:nvPr/>
        </p:nvPicPr>
        <p:blipFill rotWithShape="1">
          <a:blip r:embed="rId3">
            <a:alphaModFix/>
          </a:blip>
          <a:srcRect b="0" l="0" r="0" t="0"/>
          <a:stretch/>
        </p:blipFill>
        <p:spPr>
          <a:xfrm>
            <a:off x="2243611" y="1367206"/>
            <a:ext cx="4125658" cy="785570"/>
          </a:xfrm>
          <a:prstGeom prst="rect">
            <a:avLst/>
          </a:prstGeom>
          <a:noFill/>
          <a:ln>
            <a:noFill/>
          </a:ln>
        </p:spPr>
      </p:pic>
      <p:sp>
        <p:nvSpPr>
          <p:cNvPr id="173" name="Google Shape;173;p12"/>
          <p:cNvSpPr txBox="1"/>
          <p:nvPr/>
        </p:nvSpPr>
        <p:spPr>
          <a:xfrm>
            <a:off x="320208" y="306633"/>
            <a:ext cx="11749871"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5.2</a:t>
            </a:r>
            <a:r>
              <a:rPr b="1" i="0" lang="en-US" sz="3200">
                <a:solidFill>
                  <a:srgbClr val="1E4783"/>
                </a:solidFill>
                <a:latin typeface="Glory"/>
                <a:ea typeface="Glory"/>
                <a:cs typeface="Glory"/>
                <a:sym typeface="Glory"/>
              </a:rPr>
              <a:t> 	Explain how different rocks are formed – Sedimentary Rocks</a:t>
            </a:r>
            <a:endParaRPr b="1" i="0" sz="3200">
              <a:solidFill>
                <a:srgbClr val="1E4783"/>
              </a:solidFill>
              <a:latin typeface="Glory"/>
              <a:ea typeface="Glory"/>
              <a:cs typeface="Glory"/>
              <a:sym typeface="Glor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aphicFrame>
        <p:nvGraphicFramePr>
          <p:cNvPr id="178" name="Google Shape;178;p13"/>
          <p:cNvGraphicFramePr/>
          <p:nvPr/>
        </p:nvGraphicFramePr>
        <p:xfrm>
          <a:off x="1689584" y="1287966"/>
          <a:ext cx="3000000" cy="3000000"/>
        </p:xfrm>
        <a:graphic>
          <a:graphicData uri="http://schemas.openxmlformats.org/drawingml/2006/table">
            <a:tbl>
              <a:tblPr bandRow="1" firstRow="1">
                <a:noFill/>
                <a:tableStyleId>{958FD0DA-57BE-492F-B6F7-E4FB65D301E4}</a:tableStyleId>
              </a:tblPr>
              <a:tblGrid>
                <a:gridCol w="7964425"/>
              </a:tblGrid>
              <a:tr h="254000">
                <a:tc>
                  <a:txBody>
                    <a:bodyPr/>
                    <a:lstStyle/>
                    <a:p>
                      <a:pPr indent="0" lvl="0" marL="0" marR="0" rtl="0" algn="l">
                        <a:spcBef>
                          <a:spcPts val="0"/>
                        </a:spcBef>
                        <a:spcAft>
                          <a:spcPts val="0"/>
                        </a:spcAft>
                        <a:buNone/>
                      </a:pPr>
                      <a:r>
                        <a:rPr b="1" lang="en-US" sz="2000">
                          <a:latin typeface="Calibri"/>
                          <a:ea typeface="Calibri"/>
                          <a:cs typeface="Calibri"/>
                          <a:sym typeface="Calibri"/>
                        </a:rPr>
                        <a:t>Higher-order questions 2</a:t>
                      </a:r>
                      <a:endParaRPr b="1" i="0" sz="2000">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1.	Are rock strata such as those in Figure 5.5 (page 44) always horizontal?</a:t>
                      </a:r>
                      <a:endParaRPr b="0" i="0" sz="1800">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lnSpc>
                          <a:spcPct val="100000"/>
                        </a:lnSpc>
                        <a:spcBef>
                          <a:spcPts val="0"/>
                        </a:spcBef>
                        <a:spcAft>
                          <a:spcPts val="0"/>
                        </a:spcAft>
                        <a:buClr>
                          <a:schemeClr val="dk1"/>
                        </a:buClr>
                        <a:buSzPts val="1800"/>
                        <a:buFont typeface="Calibri"/>
                        <a:buNone/>
                      </a:pPr>
                      <a:r>
                        <a:rPr b="0" lang="en-US" sz="1800">
                          <a:solidFill>
                            <a:schemeClr val="dk1"/>
                          </a:solidFill>
                          <a:latin typeface="Calibri"/>
                          <a:ea typeface="Calibri"/>
                          <a:cs typeface="Calibri"/>
                          <a:sym typeface="Calibri"/>
                        </a:rPr>
                        <a:t>2.	Why are fossils sometimes found high up in the Alps?</a:t>
                      </a:r>
                      <a:endParaRPr b="0" sz="1800">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3.	Where did all the sand gather before it became thick layers of sandstone?</a:t>
                      </a:r>
                      <a:endParaRPr b="0" i="0" sz="1800">
                        <a:solidFill>
                          <a:schemeClr val="dk1"/>
                        </a:solidFill>
                        <a:latin typeface="Calibri"/>
                        <a:ea typeface="Calibri"/>
                        <a:cs typeface="Calibri"/>
                        <a:sym typeface="Calibri"/>
                      </a:endParaRPr>
                    </a:p>
                  </a:txBody>
                  <a:tcPr marT="45725" marB="45725" marR="75575" marL="75575"/>
                </a:tc>
              </a:tr>
            </a:tbl>
          </a:graphicData>
        </a:graphic>
      </p:graphicFrame>
      <p:sp>
        <p:nvSpPr>
          <p:cNvPr id="179" name="Google Shape;179;p13"/>
          <p:cNvSpPr txBox="1"/>
          <p:nvPr/>
        </p:nvSpPr>
        <p:spPr>
          <a:xfrm>
            <a:off x="320208" y="306633"/>
            <a:ext cx="11749871"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5.2</a:t>
            </a:r>
            <a:r>
              <a:rPr b="1" i="0" lang="en-US" sz="3200">
                <a:solidFill>
                  <a:srgbClr val="1E4783"/>
                </a:solidFill>
                <a:latin typeface="Glory"/>
                <a:ea typeface="Glory"/>
                <a:cs typeface="Glory"/>
                <a:sym typeface="Glory"/>
              </a:rPr>
              <a:t> 	Explain how different rocks are formed – Sedimentary Rocks</a:t>
            </a:r>
            <a:endParaRPr b="1" i="0" sz="3200">
              <a:solidFill>
                <a:srgbClr val="1E4783"/>
              </a:solidFill>
              <a:latin typeface="Glory"/>
              <a:ea typeface="Glory"/>
              <a:cs typeface="Glory"/>
              <a:sym typeface="Glor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4"/>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5.2</a:t>
            </a:r>
            <a:r>
              <a:rPr b="1" i="0" lang="en-US" sz="3200">
                <a:solidFill>
                  <a:srgbClr val="1E4783"/>
                </a:solidFill>
                <a:latin typeface="Glory"/>
                <a:ea typeface="Glory"/>
                <a:cs typeface="Glory"/>
                <a:sym typeface="Glory"/>
              </a:rPr>
              <a:t> 	Explain how different rocks are formed – Metamorphic Rocks</a:t>
            </a:r>
            <a:endParaRPr b="1" i="0" sz="3200">
              <a:solidFill>
                <a:srgbClr val="1E4783"/>
              </a:solidFill>
              <a:latin typeface="Glory"/>
              <a:ea typeface="Glory"/>
              <a:cs typeface="Glory"/>
              <a:sym typeface="Glory"/>
            </a:endParaRPr>
          </a:p>
        </p:txBody>
      </p:sp>
      <p:graphicFrame>
        <p:nvGraphicFramePr>
          <p:cNvPr id="185" name="Google Shape;185;p14"/>
          <p:cNvGraphicFramePr/>
          <p:nvPr/>
        </p:nvGraphicFramePr>
        <p:xfrm>
          <a:off x="1300122" y="959328"/>
          <a:ext cx="3000000" cy="3000000"/>
        </p:xfrm>
        <a:graphic>
          <a:graphicData uri="http://schemas.openxmlformats.org/drawingml/2006/table">
            <a:tbl>
              <a:tblPr bandRow="1" firstRow="1">
                <a:noFill/>
                <a:tableStyleId>{A35F4369-0D3B-4F64-A34B-6B922A09493C}</a:tableStyleId>
              </a:tblPr>
              <a:tblGrid>
                <a:gridCol w="1281550"/>
                <a:gridCol w="4145975"/>
                <a:gridCol w="4145975"/>
              </a:tblGrid>
              <a:tr h="451875">
                <a:tc>
                  <a:txBody>
                    <a:bodyPr/>
                    <a:lstStyle/>
                    <a:p>
                      <a:pPr indent="0" lvl="0" marL="50800" marR="0" rtl="0" algn="l">
                        <a:lnSpc>
                          <a:spcPct val="10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Rock</a:t>
                      </a:r>
                      <a:endParaRPr/>
                    </a:p>
                  </a:txBody>
                  <a:tcPr marT="5145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E75B5"/>
                    </a:solidFill>
                  </a:tcPr>
                </a:tc>
                <a:tc>
                  <a:txBody>
                    <a:bodyPr/>
                    <a:lstStyle/>
                    <a:p>
                      <a:pPr indent="0" lvl="0" marL="50800" marR="0" rtl="0" algn="l">
                        <a:lnSpc>
                          <a:spcPct val="10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Marble</a:t>
                      </a:r>
                      <a:endParaRPr/>
                    </a:p>
                  </a:txBody>
                  <a:tcPr marT="5145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E75B5"/>
                    </a:solidFill>
                  </a:tcPr>
                </a:tc>
                <a:tc>
                  <a:txBody>
                    <a:bodyPr/>
                    <a:lstStyle/>
                    <a:p>
                      <a:pPr indent="0" lvl="0" marL="50800" marR="0" rtl="0" algn="l">
                        <a:lnSpc>
                          <a:spcPct val="10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Quartzite</a:t>
                      </a:r>
                      <a:endParaRPr/>
                    </a:p>
                  </a:txBody>
                  <a:tcPr marT="5145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E75B5"/>
                    </a:solidFill>
                  </a:tcPr>
                </a:tc>
              </a:tr>
              <a:tr h="1634725">
                <a:tc>
                  <a:txBody>
                    <a:bodyPr/>
                    <a:lstStyle/>
                    <a:p>
                      <a:pPr indent="0" lvl="0" marL="50800" marR="0" rtl="0" algn="l">
                        <a:lnSpc>
                          <a:spcPct val="101000"/>
                        </a:lnSpc>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a:p>
                      <a:pPr indent="0" lvl="0" marL="50800" marR="0" rtl="0" algn="l">
                        <a:lnSpc>
                          <a:spcPct val="101000"/>
                        </a:lnSpc>
                        <a:spcBef>
                          <a:spcPts val="388"/>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Sample</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0000">
                <a:tc>
                  <a:txBody>
                    <a:bodyPr/>
                    <a:lstStyle/>
                    <a:p>
                      <a:pPr indent="0" lvl="0" marL="50800" marR="0" rtl="0" algn="l">
                        <a:lnSpc>
                          <a:spcPct val="101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Formation</a:t>
                      </a:r>
                      <a:endParaRPr/>
                    </a:p>
                  </a:txBody>
                  <a:tcPr marT="14040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1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Great heat from magma-</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baked limestone</a:t>
                      </a:r>
                      <a:endParaRPr/>
                    </a:p>
                  </a:txBody>
                  <a:tcPr marT="489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1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Great heat from magma-baked  sandstone</a:t>
                      </a:r>
                      <a:endParaRPr/>
                    </a:p>
                  </a:txBody>
                  <a:tcPr marT="489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0000">
                <a:tc>
                  <a:txBody>
                    <a:bodyPr/>
                    <a:lstStyle/>
                    <a:p>
                      <a:pPr indent="0" lvl="0" marL="50800" marR="0" rtl="0" algn="l">
                        <a:lnSpc>
                          <a:spcPct val="101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Texture</a:t>
                      </a:r>
                      <a:endParaRPr/>
                    </a:p>
                  </a:txBody>
                  <a:tcPr marT="5145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Smooth, cold to touch</a:t>
                      </a:r>
                      <a:endParaRPr/>
                    </a:p>
                  </a:txBody>
                  <a:tcPr marT="5145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Smooth to rough</a:t>
                      </a:r>
                      <a:endParaRPr/>
                    </a:p>
                  </a:txBody>
                  <a:tcPr marT="5145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0000">
                <a:tc>
                  <a:txBody>
                    <a:bodyPr/>
                    <a:lstStyle/>
                    <a:p>
                      <a:pPr indent="0" lvl="0" marL="50800" marR="0" rtl="0" algn="l">
                        <a:lnSpc>
                          <a:spcPct val="101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Colour</a:t>
                      </a:r>
                      <a:endParaRPr b="1" sz="2000">
                        <a:solidFill>
                          <a:schemeClr val="dk1"/>
                        </a:solidFill>
                        <a:latin typeface="Calibri"/>
                        <a:ea typeface="Calibri"/>
                        <a:cs typeface="Calibri"/>
                        <a:sym typeface="Calibri"/>
                      </a:endParaRPr>
                    </a:p>
                  </a:txBody>
                  <a:tcPr marT="14040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1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White to black with veins of red, green, red, yellow and white</a:t>
                      </a:r>
                      <a:endParaRPr/>
                    </a:p>
                  </a:txBody>
                  <a:tcPr marT="489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White-grey sparkly</a:t>
                      </a:r>
                      <a:endParaRPr/>
                    </a:p>
                  </a:txBody>
                  <a:tcPr marT="14040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0000">
                <a:tc>
                  <a:txBody>
                    <a:bodyPr/>
                    <a:lstStyle/>
                    <a:p>
                      <a:pPr indent="0" lvl="0" marL="50800" marR="0" rtl="0" algn="l">
                        <a:lnSpc>
                          <a:spcPct val="101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Hardness</a:t>
                      </a:r>
                      <a:endParaRPr/>
                    </a:p>
                  </a:txBody>
                  <a:tcPr marT="5145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Hard</a:t>
                      </a:r>
                      <a:endParaRPr/>
                    </a:p>
                  </a:txBody>
                  <a:tcPr marT="5145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Very hard</a:t>
                      </a:r>
                      <a:endParaRPr/>
                    </a:p>
                  </a:txBody>
                  <a:tcPr marT="5145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0000">
                <a:tc>
                  <a:txBody>
                    <a:bodyPr/>
                    <a:lstStyle/>
                    <a:p>
                      <a:pPr indent="0" lvl="0" marL="50800" marR="0" rtl="0" algn="l">
                        <a:lnSpc>
                          <a:spcPct val="101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Location</a:t>
                      </a:r>
                      <a:endParaRPr/>
                    </a:p>
                  </a:txBody>
                  <a:tcPr marT="14040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1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Green marble (due to minerals) is found in Connemara</a:t>
                      </a:r>
                      <a:endParaRPr/>
                    </a:p>
                  </a:txBody>
                  <a:tcPr marT="489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1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Great Sugarloaf Mountain, </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Co. Wicklow</a:t>
                      </a:r>
                      <a:endParaRPr sz="2000">
                        <a:solidFill>
                          <a:schemeClr val="dk1"/>
                        </a:solidFill>
                        <a:latin typeface="Calibri"/>
                        <a:ea typeface="Calibri"/>
                        <a:cs typeface="Calibri"/>
                        <a:sym typeface="Calibri"/>
                      </a:endParaRPr>
                    </a:p>
                  </a:txBody>
                  <a:tcPr marT="489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bl>
          </a:graphicData>
        </a:graphic>
      </p:graphicFrame>
      <p:pic>
        <p:nvPicPr>
          <p:cNvPr descr="A close-up of a rock&#10;&#10;Description automatically generated with medium confidence" id="186" name="Google Shape;186;p14"/>
          <p:cNvPicPr preferRelativeResize="0"/>
          <p:nvPr/>
        </p:nvPicPr>
        <p:blipFill rotWithShape="1">
          <a:blip r:embed="rId3">
            <a:alphaModFix/>
          </a:blip>
          <a:srcRect b="0" l="0" r="0" t="0"/>
          <a:stretch/>
        </p:blipFill>
        <p:spPr>
          <a:xfrm>
            <a:off x="3326409" y="1496815"/>
            <a:ext cx="2342870" cy="1502366"/>
          </a:xfrm>
          <a:prstGeom prst="rect">
            <a:avLst/>
          </a:prstGeom>
          <a:noFill/>
          <a:ln>
            <a:noFill/>
          </a:ln>
        </p:spPr>
      </p:pic>
      <p:pic>
        <p:nvPicPr>
          <p:cNvPr descr="A rock with a dark background&#10;&#10;Description automatically generated with low confidence" id="187" name="Google Shape;187;p14"/>
          <p:cNvPicPr preferRelativeResize="0"/>
          <p:nvPr/>
        </p:nvPicPr>
        <p:blipFill rotWithShape="1">
          <a:blip r:embed="rId4">
            <a:alphaModFix/>
          </a:blip>
          <a:srcRect b="0" l="0" r="0" t="0"/>
          <a:stretch/>
        </p:blipFill>
        <p:spPr>
          <a:xfrm>
            <a:off x="7308894" y="1368112"/>
            <a:ext cx="2346362" cy="17597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5"/>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pic>
        <p:nvPicPr>
          <p:cNvPr descr="Text&#10;&#10;Description automatically generated with low confidence" id="193" name="Google Shape;193;p15"/>
          <p:cNvPicPr preferRelativeResize="0"/>
          <p:nvPr/>
        </p:nvPicPr>
        <p:blipFill rotWithShape="1">
          <a:blip r:embed="rId3">
            <a:alphaModFix/>
          </a:blip>
          <a:srcRect b="0" l="0" r="0" t="0"/>
          <a:stretch/>
        </p:blipFill>
        <p:spPr>
          <a:xfrm>
            <a:off x="1924897" y="1225145"/>
            <a:ext cx="4469372" cy="878021"/>
          </a:xfrm>
          <a:prstGeom prst="rect">
            <a:avLst/>
          </a:prstGeom>
          <a:noFill/>
          <a:ln>
            <a:noFill/>
          </a:ln>
        </p:spPr>
      </p:pic>
      <p:graphicFrame>
        <p:nvGraphicFramePr>
          <p:cNvPr id="194" name="Google Shape;194;p15"/>
          <p:cNvGraphicFramePr/>
          <p:nvPr/>
        </p:nvGraphicFramePr>
        <p:xfrm>
          <a:off x="2024743" y="1225145"/>
          <a:ext cx="3000000" cy="3000000"/>
        </p:xfrm>
        <a:graphic>
          <a:graphicData uri="http://schemas.openxmlformats.org/drawingml/2006/table">
            <a:tbl>
              <a:tblPr bandRow="1" firstRow="1">
                <a:noFill/>
                <a:tableStyleId>{958FD0DA-57BE-492F-B6F7-E4FB65D301E4}</a:tableStyleId>
              </a:tblPr>
              <a:tblGrid>
                <a:gridCol w="7129000"/>
              </a:tblGrid>
              <a:tr h="608600">
                <a:tc>
                  <a:txBody>
                    <a:bodyPr/>
                    <a:lstStyle/>
                    <a:p>
                      <a:pPr indent="0" lvl="0" marL="0" marR="0" rtl="0" algn="l">
                        <a:spcBef>
                          <a:spcPts val="0"/>
                        </a:spcBef>
                        <a:spcAft>
                          <a:spcPts val="0"/>
                        </a:spcAft>
                        <a:buNone/>
                      </a:pPr>
                      <a:r>
                        <a:t/>
                      </a:r>
                      <a:endParaRPr b="0" i="0" sz="3000">
                        <a:latin typeface="Calibri"/>
                        <a:ea typeface="Calibri"/>
                        <a:cs typeface="Calibri"/>
                        <a:sym typeface="Calibri"/>
                      </a:endParaRPr>
                    </a:p>
                  </a:txBody>
                  <a:tcPr marT="45725" marB="45725" marR="75575" marL="75575" anchor="b">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19050">
                      <a:solidFill>
                        <a:srgbClr val="1A8753"/>
                      </a:solidFill>
                      <a:prstDash val="solid"/>
                      <a:round/>
                      <a:headEnd len="sm" w="sm" type="none"/>
                      <a:tailEnd len="sm" w="sm" type="none"/>
                    </a:lnB>
                    <a:solidFill>
                      <a:srgbClr val="1A8753"/>
                    </a:solidFill>
                  </a:tcPr>
                </a:tc>
              </a:tr>
              <a:tr h="507150">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1.	</a:t>
                      </a:r>
                      <a:r>
                        <a:rPr b="0" i="0" lang="en-US" sz="1800" u="none" strike="noStrike">
                          <a:latin typeface="Calibri"/>
                          <a:ea typeface="Calibri"/>
                          <a:cs typeface="Calibri"/>
                          <a:sym typeface="Calibri"/>
                        </a:rPr>
                        <a:t>What </a:t>
                      </a:r>
                      <a:r>
                        <a:rPr b="1" i="0" lang="en-US" sz="1800" u="none" strike="noStrike">
                          <a:latin typeface="Calibri"/>
                          <a:ea typeface="Calibri"/>
                          <a:cs typeface="Calibri"/>
                          <a:sym typeface="Calibri"/>
                        </a:rPr>
                        <a:t>two</a:t>
                      </a:r>
                      <a:r>
                        <a:rPr b="0" i="0" lang="en-US" sz="1800" u="none" strike="noStrike">
                          <a:latin typeface="Calibri"/>
                          <a:ea typeface="Calibri"/>
                          <a:cs typeface="Calibri"/>
                          <a:sym typeface="Calibri"/>
                        </a:rPr>
                        <a:t> processes form metamorphic rock?</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lnSpc>
                          <a:spcPct val="100000"/>
                        </a:lnSpc>
                        <a:spcBef>
                          <a:spcPts val="0"/>
                        </a:spcBef>
                        <a:spcAft>
                          <a:spcPts val="0"/>
                        </a:spcAft>
                        <a:buClr>
                          <a:schemeClr val="dk1"/>
                        </a:buClr>
                        <a:buSzPts val="1800"/>
                        <a:buFont typeface="Calibri"/>
                        <a:buNone/>
                      </a:pPr>
                      <a:r>
                        <a:rPr b="0" lang="en-US" sz="1800">
                          <a:solidFill>
                            <a:schemeClr val="dk1"/>
                          </a:solidFill>
                          <a:latin typeface="Calibri"/>
                          <a:ea typeface="Calibri"/>
                          <a:cs typeface="Calibri"/>
                          <a:sym typeface="Calibri"/>
                        </a:rPr>
                        <a:t>2.	</a:t>
                      </a:r>
                      <a:r>
                        <a:rPr b="0" i="0" lang="en-US" sz="1800" u="none" strike="noStrike">
                          <a:latin typeface="Calibri"/>
                          <a:ea typeface="Calibri"/>
                          <a:cs typeface="Calibri"/>
                          <a:sym typeface="Calibri"/>
                        </a:rPr>
                        <a:t>How is marble formed?</a:t>
                      </a:r>
                      <a:endParaRPr b="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66650">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3.	</a:t>
                      </a:r>
                      <a:r>
                        <a:rPr b="0" i="0" lang="en-US" sz="1800" u="none" strike="noStrike">
                          <a:latin typeface="Calibri"/>
                          <a:ea typeface="Calibri"/>
                          <a:cs typeface="Calibri"/>
                          <a:sym typeface="Calibri"/>
                        </a:rPr>
                        <a:t>What is marble composed of?</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4.</a:t>
                      </a:r>
                      <a:r>
                        <a:rPr b="0" i="0" lang="en-US" sz="1800">
                          <a:solidFill>
                            <a:schemeClr val="dk1"/>
                          </a:solidFill>
                          <a:latin typeface="Calibri"/>
                          <a:ea typeface="Calibri"/>
                          <a:cs typeface="Calibri"/>
                          <a:sym typeface="Calibri"/>
                        </a:rPr>
                        <a:t>	</a:t>
                      </a:r>
                      <a:r>
                        <a:rPr b="0" i="0" lang="en-US" sz="1800" u="none" strike="noStrike">
                          <a:latin typeface="Calibri"/>
                          <a:ea typeface="Calibri"/>
                          <a:cs typeface="Calibri"/>
                          <a:sym typeface="Calibri"/>
                        </a:rPr>
                        <a:t>How is quartzite formed?</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07150">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5.</a:t>
                      </a:r>
                      <a:r>
                        <a:rPr b="0" i="0" lang="en-US" sz="1800">
                          <a:solidFill>
                            <a:schemeClr val="dk1"/>
                          </a:solidFill>
                          <a:latin typeface="Calibri"/>
                          <a:ea typeface="Calibri"/>
                          <a:cs typeface="Calibri"/>
                          <a:sym typeface="Calibri"/>
                        </a:rPr>
                        <a:t>	</a:t>
                      </a:r>
                      <a:r>
                        <a:rPr b="0" i="0" lang="en-US" sz="1800" u="none" strike="noStrike">
                          <a:latin typeface="Calibri"/>
                          <a:ea typeface="Calibri"/>
                          <a:cs typeface="Calibri"/>
                          <a:sym typeface="Calibri"/>
                        </a:rPr>
                        <a:t>What is quartzite composed of?</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19050">
                      <a:solidFill>
                        <a:srgbClr val="1A8753"/>
                      </a:solidFill>
                      <a:prstDash val="solid"/>
                      <a:round/>
                      <a:headEnd len="sm" w="sm" type="none"/>
                      <a:tailEnd len="sm" w="sm" type="none"/>
                    </a:lnB>
                    <a:solidFill>
                      <a:schemeClr val="lt1"/>
                    </a:solidFill>
                  </a:tcPr>
                </a:tc>
              </a:tr>
            </a:tbl>
          </a:graphicData>
        </a:graphic>
      </p:graphicFrame>
      <p:pic>
        <p:nvPicPr>
          <p:cNvPr descr="Text&#10;&#10;Description automatically generated with low confidence" id="195" name="Google Shape;195;p15"/>
          <p:cNvPicPr preferRelativeResize="0"/>
          <p:nvPr/>
        </p:nvPicPr>
        <p:blipFill rotWithShape="1">
          <a:blip r:embed="rId3">
            <a:alphaModFix/>
          </a:blip>
          <a:srcRect b="0" l="0" r="0" t="0"/>
          <a:stretch/>
        </p:blipFill>
        <p:spPr>
          <a:xfrm>
            <a:off x="1848169" y="1209232"/>
            <a:ext cx="4071257" cy="799810"/>
          </a:xfrm>
          <a:prstGeom prst="rect">
            <a:avLst/>
          </a:prstGeom>
          <a:noFill/>
          <a:ln>
            <a:noFill/>
          </a:ln>
        </p:spPr>
      </p:pic>
      <p:sp>
        <p:nvSpPr>
          <p:cNvPr id="196" name="Google Shape;196;p15"/>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5.2</a:t>
            </a:r>
            <a:r>
              <a:rPr b="1" i="0" lang="en-US" sz="3200">
                <a:solidFill>
                  <a:srgbClr val="1E4783"/>
                </a:solidFill>
                <a:latin typeface="Glory"/>
                <a:ea typeface="Glory"/>
                <a:cs typeface="Glory"/>
                <a:sym typeface="Glory"/>
              </a:rPr>
              <a:t> 	Explain how different rocks are formed – Metamorphic Rocks</a:t>
            </a:r>
            <a:endParaRPr b="1" i="0" sz="3200">
              <a:solidFill>
                <a:srgbClr val="1E4783"/>
              </a:solidFill>
              <a:latin typeface="Glory"/>
              <a:ea typeface="Glory"/>
              <a:cs typeface="Glory"/>
              <a:sym typeface="Glor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6"/>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graphicFrame>
        <p:nvGraphicFramePr>
          <p:cNvPr id="202" name="Google Shape;202;p16"/>
          <p:cNvGraphicFramePr/>
          <p:nvPr/>
        </p:nvGraphicFramePr>
        <p:xfrm>
          <a:off x="562582" y="1336511"/>
          <a:ext cx="3000000" cy="3000000"/>
        </p:xfrm>
        <a:graphic>
          <a:graphicData uri="http://schemas.openxmlformats.org/drawingml/2006/table">
            <a:tbl>
              <a:tblPr bandRow="1" firstRow="1">
                <a:noFill/>
                <a:tableStyleId>{958FD0DA-57BE-492F-B6F7-E4FB65D301E4}</a:tableStyleId>
              </a:tblPr>
              <a:tblGrid>
                <a:gridCol w="4696950"/>
              </a:tblGrid>
              <a:tr h="254000">
                <a:tc>
                  <a:txBody>
                    <a:bodyPr/>
                    <a:lstStyle/>
                    <a:p>
                      <a:pPr indent="0" lvl="0" marL="0" marR="0" rtl="0" algn="l">
                        <a:spcBef>
                          <a:spcPts val="0"/>
                        </a:spcBef>
                        <a:spcAft>
                          <a:spcPts val="0"/>
                        </a:spcAft>
                        <a:buNone/>
                      </a:pPr>
                      <a:r>
                        <a:rPr b="1" lang="en-US" sz="2000">
                          <a:latin typeface="Calibri"/>
                          <a:ea typeface="Calibri"/>
                          <a:cs typeface="Calibri"/>
                          <a:sym typeface="Calibri"/>
                        </a:rPr>
                        <a:t>Higher-order questions 3</a:t>
                      </a:r>
                      <a:endParaRPr b="1" i="0" sz="2000">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1.	Where does the magma come from that changes rocks into metamorphic rocks?</a:t>
                      </a:r>
                      <a:endParaRPr b="0" i="0" sz="1800">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lnSpc>
                          <a:spcPct val="100000"/>
                        </a:lnSpc>
                        <a:spcBef>
                          <a:spcPts val="0"/>
                        </a:spcBef>
                        <a:spcAft>
                          <a:spcPts val="0"/>
                        </a:spcAft>
                        <a:buClr>
                          <a:schemeClr val="dk1"/>
                        </a:buClr>
                        <a:buSzPts val="1800"/>
                        <a:buFont typeface="Calibri"/>
                        <a:buNone/>
                      </a:pPr>
                      <a:r>
                        <a:rPr b="0" lang="en-US" sz="1800">
                          <a:solidFill>
                            <a:schemeClr val="dk1"/>
                          </a:solidFill>
                          <a:latin typeface="Calibri"/>
                          <a:ea typeface="Calibri"/>
                          <a:cs typeface="Calibri"/>
                          <a:sym typeface="Calibri"/>
                        </a:rPr>
                        <a:t>2.	What would marble look like if there were no other minerals involved when it formed?</a:t>
                      </a:r>
                      <a:endParaRPr b="0" sz="1800">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3.	In the photograph, why does the Sugarloaf appear above the surrounding landscape?</a:t>
                      </a:r>
                      <a:endParaRPr b="0" i="0" sz="1800">
                        <a:solidFill>
                          <a:schemeClr val="dk1"/>
                        </a:solidFill>
                        <a:latin typeface="Calibri"/>
                        <a:ea typeface="Calibri"/>
                        <a:cs typeface="Calibri"/>
                        <a:sym typeface="Calibri"/>
                      </a:endParaRPr>
                    </a:p>
                  </a:txBody>
                  <a:tcPr marT="45725" marB="45725" marR="75575" marL="75575"/>
                </a:tc>
              </a:tr>
            </a:tbl>
          </a:graphicData>
        </a:graphic>
      </p:graphicFrame>
      <p:pic>
        <p:nvPicPr>
          <p:cNvPr descr="A picture containing mountain, outdoor, sky, grass&#10;&#10;Description automatically generated" id="203" name="Google Shape;203;p16"/>
          <p:cNvPicPr preferRelativeResize="0"/>
          <p:nvPr/>
        </p:nvPicPr>
        <p:blipFill rotWithShape="1">
          <a:blip r:embed="rId3">
            <a:alphaModFix/>
          </a:blip>
          <a:srcRect b="0" l="0" r="0" t="0"/>
          <a:stretch/>
        </p:blipFill>
        <p:spPr>
          <a:xfrm>
            <a:off x="5451566" y="1336511"/>
            <a:ext cx="6441176" cy="4294984"/>
          </a:xfrm>
          <a:prstGeom prst="rect">
            <a:avLst/>
          </a:prstGeom>
          <a:noFill/>
          <a:ln>
            <a:noFill/>
          </a:ln>
        </p:spPr>
      </p:pic>
      <p:sp>
        <p:nvSpPr>
          <p:cNvPr id="204" name="Google Shape;204;p16"/>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5.2</a:t>
            </a:r>
            <a:r>
              <a:rPr b="1" i="0" lang="en-US" sz="3200">
                <a:solidFill>
                  <a:srgbClr val="1E4783"/>
                </a:solidFill>
                <a:latin typeface="Glory"/>
                <a:ea typeface="Glory"/>
                <a:cs typeface="Glory"/>
                <a:sym typeface="Glory"/>
              </a:rPr>
              <a:t> 	Explain how different rocks are formed – Metamorphic Rocks</a:t>
            </a:r>
            <a:endParaRPr b="1" i="0" sz="3200">
              <a:solidFill>
                <a:srgbClr val="1E4783"/>
              </a:solidFill>
              <a:latin typeface="Glory"/>
              <a:ea typeface="Glory"/>
              <a:cs typeface="Glory"/>
              <a:sym typeface="Glor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7"/>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10" name="Google Shape;210;p17"/>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Go to Section 5.2 on page 17 of your Skills Book.</a:t>
            </a:r>
            <a:endParaRPr/>
          </a:p>
        </p:txBody>
      </p:sp>
      <p:sp>
        <p:nvSpPr>
          <p:cNvPr id="211" name="Google Shape;211;p17"/>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5.2</a:t>
            </a:r>
            <a:r>
              <a:rPr b="1" i="0" lang="en-US" sz="3200">
                <a:solidFill>
                  <a:srgbClr val="1E4783"/>
                </a:solidFill>
                <a:latin typeface="Glory"/>
                <a:ea typeface="Glory"/>
                <a:cs typeface="Glory"/>
                <a:sym typeface="Glory"/>
              </a:rPr>
              <a:t> 	Explain how different rocks are formed – Metamorphic Rocks</a:t>
            </a:r>
            <a:endParaRPr b="1" i="0" sz="3200">
              <a:solidFill>
                <a:srgbClr val="1E4783"/>
              </a:solidFill>
              <a:latin typeface="Glory"/>
              <a:ea typeface="Glory"/>
              <a:cs typeface="Glory"/>
              <a:sym typeface="Glor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18"/>
          <p:cNvPicPr preferRelativeResize="0"/>
          <p:nvPr/>
        </p:nvPicPr>
        <p:blipFill rotWithShape="1">
          <a:blip r:embed="rId3">
            <a:alphaModFix/>
          </a:blip>
          <a:srcRect b="0" l="0" r="0" t="0"/>
          <a:stretch/>
        </p:blipFill>
        <p:spPr>
          <a:xfrm>
            <a:off x="0" y="919025"/>
            <a:ext cx="7044825" cy="5877325"/>
          </a:xfrm>
          <a:prstGeom prst="rect">
            <a:avLst/>
          </a:prstGeom>
          <a:noFill/>
          <a:ln>
            <a:noFill/>
          </a:ln>
        </p:spPr>
      </p:pic>
      <p:sp>
        <p:nvSpPr>
          <p:cNvPr id="217" name="Google Shape;217;p18"/>
          <p:cNvSpPr txBox="1"/>
          <p:nvPr/>
        </p:nvSpPr>
        <p:spPr>
          <a:xfrm>
            <a:off x="7564583" y="2774206"/>
            <a:ext cx="305541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E4783"/>
                </a:solidFill>
                <a:latin typeface="Calibri"/>
                <a:ea typeface="Calibri"/>
                <a:cs typeface="Calibri"/>
                <a:sym typeface="Calibri"/>
              </a:rPr>
              <a:t>Go to Section 5.3 on page 17 of your Skills Book.</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18"/>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5.3</a:t>
            </a:r>
            <a:r>
              <a:rPr b="1" i="0" lang="en-US" sz="3200">
                <a:solidFill>
                  <a:srgbClr val="FF0000"/>
                </a:solidFill>
                <a:latin typeface="Glory"/>
                <a:ea typeface="Glory"/>
                <a:cs typeface="Glory"/>
                <a:sym typeface="Glory"/>
              </a:rPr>
              <a:t> 	</a:t>
            </a:r>
            <a:r>
              <a:rPr b="1" i="0" lang="en-US" sz="3200">
                <a:solidFill>
                  <a:srgbClr val="1E4783"/>
                </a:solidFill>
                <a:latin typeface="Glory"/>
                <a:ea typeface="Glory"/>
                <a:cs typeface="Glory"/>
                <a:sym typeface="Glory"/>
              </a:rPr>
              <a:t>Identify where different rock types are found in Ireland.</a:t>
            </a:r>
            <a:endParaRPr b="1" i="0" sz="3200">
              <a:solidFill>
                <a:srgbClr val="1E4783"/>
              </a:solidFill>
              <a:latin typeface="Glory"/>
              <a:ea typeface="Glory"/>
              <a:cs typeface="Glory"/>
              <a:sym typeface="Glor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9"/>
          <p:cNvSpPr txBox="1"/>
          <p:nvPr/>
        </p:nvSpPr>
        <p:spPr>
          <a:xfrm>
            <a:off x="301257" y="1008334"/>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Keyword connections</a:t>
            </a:r>
            <a:endParaRPr/>
          </a:p>
        </p:txBody>
      </p:sp>
      <p:pic>
        <p:nvPicPr>
          <p:cNvPr descr="A picture containing text, grass&#10;&#10;Description automatically generated" id="224" name="Google Shape;224;p19"/>
          <p:cNvPicPr preferRelativeResize="0"/>
          <p:nvPr/>
        </p:nvPicPr>
        <p:blipFill rotWithShape="1">
          <a:blip r:embed="rId3">
            <a:alphaModFix/>
          </a:blip>
          <a:srcRect b="0" l="0" r="0" t="0"/>
          <a:stretch/>
        </p:blipFill>
        <p:spPr>
          <a:xfrm>
            <a:off x="742486" y="1718161"/>
            <a:ext cx="10707028" cy="3421677"/>
          </a:xfrm>
          <a:prstGeom prst="rect">
            <a:avLst/>
          </a:prstGeom>
          <a:noFill/>
          <a:ln>
            <a:noFill/>
          </a:ln>
        </p:spPr>
      </p:pic>
      <p:sp>
        <p:nvSpPr>
          <p:cNvPr id="225" name="Google Shape;225;p19"/>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5.4 	</a:t>
            </a:r>
            <a:r>
              <a:rPr b="1" i="0" lang="en-US" sz="3200">
                <a:solidFill>
                  <a:srgbClr val="1E4783"/>
                </a:solidFill>
                <a:latin typeface="Glory"/>
                <a:ea typeface="Glory"/>
                <a:cs typeface="Glory"/>
                <a:sym typeface="Glory"/>
              </a:rPr>
              <a:t>Describe and explain rock exploitation.</a:t>
            </a:r>
            <a:endParaRPr b="1" i="0" sz="3200">
              <a:solidFill>
                <a:srgbClr val="1E4783"/>
              </a:solidFill>
              <a:latin typeface="Glory"/>
              <a:ea typeface="Glory"/>
              <a:cs typeface="Glory"/>
              <a:sym typeface="Glory"/>
            </a:endParaRPr>
          </a:p>
          <a:p>
            <a:pPr indent="-719138" lvl="0" marL="719138"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Glory"/>
              <a:ea typeface="Glory"/>
              <a:cs typeface="Glory"/>
              <a:sym typeface="Glor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nvSpPr>
        <p:spPr>
          <a:xfrm>
            <a:off x="432000" y="360000"/>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u="none" cap="none" strike="noStrike">
                <a:solidFill>
                  <a:srgbClr val="1E4783"/>
                </a:solidFill>
                <a:latin typeface="Calibri"/>
                <a:ea typeface="Calibri"/>
                <a:cs typeface="Calibri"/>
                <a:sym typeface="Calibri"/>
              </a:rPr>
              <a:t>At the end of this chapter, you will be able to:</a:t>
            </a:r>
            <a:endParaRPr/>
          </a:p>
        </p:txBody>
      </p:sp>
      <p:sp>
        <p:nvSpPr>
          <p:cNvPr id="96" name="Google Shape;96;p2"/>
          <p:cNvSpPr txBox="1"/>
          <p:nvPr/>
        </p:nvSpPr>
        <p:spPr>
          <a:xfrm>
            <a:off x="432001" y="1080000"/>
            <a:ext cx="9440546" cy="3463425"/>
          </a:xfrm>
          <a:prstGeom prst="rect">
            <a:avLst/>
          </a:prstGeom>
          <a:noFill/>
          <a:ln>
            <a:noFill/>
          </a:ln>
        </p:spPr>
        <p:txBody>
          <a:bodyPr anchorCtr="0" anchor="t" bIns="45700" lIns="91425" spcFirstLastPara="1" rIns="91425" wrap="square" tIns="45700">
            <a:noAutofit/>
          </a:bodyPr>
          <a:lstStyle/>
          <a:p>
            <a:pPr indent="-719138" lvl="0" marL="719138" marR="0" rtl="0" algn="l">
              <a:spcBef>
                <a:spcPts val="0"/>
              </a:spcBef>
              <a:spcAft>
                <a:spcPts val="0"/>
              </a:spcAft>
              <a:buNone/>
            </a:pPr>
            <a:r>
              <a:rPr b="1" i="0" lang="en-US" sz="2400" u="none" cap="none" strike="noStrike">
                <a:solidFill>
                  <a:srgbClr val="E84141"/>
                </a:solidFill>
                <a:latin typeface="Calibri"/>
                <a:ea typeface="Calibri"/>
                <a:cs typeface="Calibri"/>
                <a:sym typeface="Calibri"/>
              </a:rPr>
              <a:t>5.1 </a:t>
            </a:r>
            <a:r>
              <a:rPr b="1" i="0" lang="en-US" sz="2400" u="none" cap="none" strike="noStrike">
                <a:solidFill>
                  <a:srgbClr val="1E4783"/>
                </a:solidFill>
                <a:latin typeface="Calibri"/>
                <a:ea typeface="Calibri"/>
                <a:cs typeface="Calibri"/>
                <a:sym typeface="Calibri"/>
              </a:rPr>
              <a:t>Describe the three different type of rocks and the rock cycle. </a:t>
            </a:r>
            <a:endParaRPr/>
          </a:p>
          <a:p>
            <a:pPr indent="-719138" lvl="0" marL="719138" marR="0" rtl="0" algn="l">
              <a:spcBef>
                <a:spcPts val="1800"/>
              </a:spcBef>
              <a:spcAft>
                <a:spcPts val="0"/>
              </a:spcAft>
              <a:buNone/>
            </a:pPr>
            <a:r>
              <a:rPr b="1" i="0" lang="en-US" sz="2400" u="none" cap="none" strike="noStrike">
                <a:solidFill>
                  <a:srgbClr val="E84141"/>
                </a:solidFill>
                <a:latin typeface="Calibri"/>
                <a:ea typeface="Calibri"/>
                <a:cs typeface="Calibri"/>
                <a:sym typeface="Calibri"/>
              </a:rPr>
              <a:t>5.2 </a:t>
            </a:r>
            <a:r>
              <a:rPr b="1" i="0" lang="en-US" sz="2400" u="none" cap="none" strike="noStrike">
                <a:solidFill>
                  <a:srgbClr val="1E4783"/>
                </a:solidFill>
                <a:latin typeface="Calibri"/>
                <a:ea typeface="Calibri"/>
                <a:cs typeface="Calibri"/>
                <a:sym typeface="Calibri"/>
              </a:rPr>
              <a:t>Explain how different rocks are formed.</a:t>
            </a:r>
            <a:endParaRPr/>
          </a:p>
          <a:p>
            <a:pPr indent="-719138" lvl="0" marL="719138" marR="0" rtl="0" algn="l">
              <a:spcBef>
                <a:spcPts val="1800"/>
              </a:spcBef>
              <a:spcAft>
                <a:spcPts val="0"/>
              </a:spcAft>
              <a:buNone/>
            </a:pPr>
            <a:r>
              <a:rPr b="1" i="0" lang="en-US" sz="2400" u="none" cap="none" strike="noStrike">
                <a:solidFill>
                  <a:srgbClr val="E84141"/>
                </a:solidFill>
                <a:latin typeface="Calibri"/>
                <a:ea typeface="Calibri"/>
                <a:cs typeface="Calibri"/>
                <a:sym typeface="Calibri"/>
              </a:rPr>
              <a:t>5.3 </a:t>
            </a:r>
            <a:r>
              <a:rPr b="1" i="0" lang="en-US" sz="2400" u="none" cap="none" strike="noStrike">
                <a:solidFill>
                  <a:srgbClr val="1E4783"/>
                </a:solidFill>
                <a:latin typeface="Calibri"/>
                <a:ea typeface="Calibri"/>
                <a:cs typeface="Calibri"/>
                <a:sym typeface="Calibri"/>
              </a:rPr>
              <a:t>Identify where different rock types are found in Ireland. </a:t>
            </a:r>
            <a:endParaRPr/>
          </a:p>
          <a:p>
            <a:pPr indent="-719138" lvl="0" marL="719138" marR="0" rtl="0" algn="l">
              <a:spcBef>
                <a:spcPts val="1800"/>
              </a:spcBef>
              <a:spcAft>
                <a:spcPts val="0"/>
              </a:spcAft>
              <a:buNone/>
            </a:pPr>
            <a:r>
              <a:rPr b="1" i="0" lang="en-US" sz="2400" u="none" cap="none" strike="noStrike">
                <a:solidFill>
                  <a:srgbClr val="E84141"/>
                </a:solidFill>
                <a:latin typeface="Calibri"/>
                <a:ea typeface="Calibri"/>
                <a:cs typeface="Calibri"/>
                <a:sym typeface="Calibri"/>
              </a:rPr>
              <a:t>5.4 </a:t>
            </a:r>
            <a:r>
              <a:rPr b="1" i="0" lang="en-US" sz="2400" u="none" cap="none" strike="noStrike">
                <a:solidFill>
                  <a:srgbClr val="1E4783"/>
                </a:solidFill>
                <a:latin typeface="Calibri"/>
                <a:ea typeface="Calibri"/>
                <a:cs typeface="Calibri"/>
                <a:sym typeface="Calibri"/>
              </a:rPr>
              <a:t>Describe and explain rock exploitation.</a:t>
            </a:r>
            <a:endParaRPr/>
          </a:p>
          <a:p>
            <a:pPr indent="-719138" lvl="0" marL="719138" marR="0" rtl="0" algn="l">
              <a:spcBef>
                <a:spcPts val="1800"/>
              </a:spcBef>
              <a:spcAft>
                <a:spcPts val="0"/>
              </a:spcAft>
              <a:buNone/>
            </a:pPr>
            <a:r>
              <a:rPr b="1" i="0" lang="en-US" sz="2400" u="none" cap="none" strike="noStrike">
                <a:solidFill>
                  <a:srgbClr val="E84141"/>
                </a:solidFill>
                <a:latin typeface="Calibri"/>
                <a:ea typeface="Calibri"/>
                <a:cs typeface="Calibri"/>
                <a:sym typeface="Calibri"/>
              </a:rPr>
              <a:t>5.5 </a:t>
            </a:r>
            <a:r>
              <a:rPr b="1" i="0" lang="en-US" sz="2400" u="none" cap="none" strike="noStrike">
                <a:solidFill>
                  <a:srgbClr val="1E4783"/>
                </a:solidFill>
                <a:latin typeface="Calibri"/>
                <a:ea typeface="Calibri"/>
                <a:cs typeface="Calibri"/>
                <a:sym typeface="Calibri"/>
              </a:rPr>
              <a:t>Describe the environmental, economic and social consequences of rock exploitation.	</a:t>
            </a:r>
            <a:endParaRPr b="0" i="0" sz="2400" u="none" cap="none" strike="noStrike">
              <a:solidFill>
                <a:srgbClr val="1E4783"/>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g218c593b92d_0_15"/>
          <p:cNvPicPr preferRelativeResize="0"/>
          <p:nvPr/>
        </p:nvPicPr>
        <p:blipFill>
          <a:blip r:embed="rId3">
            <a:alphaModFix/>
          </a:blip>
          <a:stretch>
            <a:fillRect/>
          </a:stretch>
        </p:blipFill>
        <p:spPr>
          <a:xfrm>
            <a:off x="2808850" y="0"/>
            <a:ext cx="6899551" cy="6188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0"/>
          <p:cNvSpPr txBox="1"/>
          <p:nvPr/>
        </p:nvSpPr>
        <p:spPr>
          <a:xfrm>
            <a:off x="301256" y="1002182"/>
            <a:ext cx="3804085"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Extraction of rocks</a:t>
            </a:r>
            <a:endParaRPr/>
          </a:p>
        </p:txBody>
      </p:sp>
      <p:pic>
        <p:nvPicPr>
          <p:cNvPr descr="A screenshot of a video game&#10;&#10;Description automatically generated" id="237" name="Google Shape;237;p20"/>
          <p:cNvPicPr preferRelativeResize="0"/>
          <p:nvPr/>
        </p:nvPicPr>
        <p:blipFill rotWithShape="1">
          <a:blip r:embed="rId3">
            <a:alphaModFix/>
          </a:blip>
          <a:srcRect b="19221" l="0" r="0" t="44068"/>
          <a:stretch/>
        </p:blipFill>
        <p:spPr>
          <a:xfrm>
            <a:off x="2499647" y="919021"/>
            <a:ext cx="9692353" cy="5032353"/>
          </a:xfrm>
          <a:prstGeom prst="rect">
            <a:avLst/>
          </a:prstGeom>
          <a:noFill/>
          <a:ln>
            <a:noFill/>
          </a:ln>
        </p:spPr>
      </p:pic>
      <p:sp>
        <p:nvSpPr>
          <p:cNvPr id="238" name="Google Shape;238;p20"/>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5.4 	</a:t>
            </a:r>
            <a:r>
              <a:rPr b="1" i="0" lang="en-US" sz="3200">
                <a:solidFill>
                  <a:srgbClr val="1E4783"/>
                </a:solidFill>
                <a:latin typeface="Glory"/>
                <a:ea typeface="Glory"/>
                <a:cs typeface="Glory"/>
                <a:sym typeface="Glory"/>
              </a:rPr>
              <a:t>Describe and explain rock exploitation.</a:t>
            </a:r>
            <a:endParaRPr b="1" i="0" sz="3200">
              <a:solidFill>
                <a:srgbClr val="1E4783"/>
              </a:solidFill>
              <a:latin typeface="Glory"/>
              <a:ea typeface="Glory"/>
              <a:cs typeface="Glory"/>
              <a:sym typeface="Glory"/>
            </a:endParaRPr>
          </a:p>
          <a:p>
            <a:pPr indent="-719138" lvl="0" marL="719138"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Glory"/>
              <a:ea typeface="Glory"/>
              <a:cs typeface="Glory"/>
              <a:sym typeface="Glor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g56473e7c2a3a26bf_0"/>
          <p:cNvPicPr preferRelativeResize="0"/>
          <p:nvPr/>
        </p:nvPicPr>
        <p:blipFill>
          <a:blip r:embed="rId3">
            <a:alphaModFix/>
          </a:blip>
          <a:stretch>
            <a:fillRect/>
          </a:stretch>
        </p:blipFill>
        <p:spPr>
          <a:xfrm>
            <a:off x="152400" y="152400"/>
            <a:ext cx="6442502" cy="3715574"/>
          </a:xfrm>
          <a:prstGeom prst="rect">
            <a:avLst/>
          </a:prstGeom>
          <a:noFill/>
          <a:ln>
            <a:noFill/>
          </a:ln>
        </p:spPr>
      </p:pic>
      <p:pic>
        <p:nvPicPr>
          <p:cNvPr id="245" name="Google Shape;245;g56473e7c2a3a26bf_0"/>
          <p:cNvPicPr preferRelativeResize="0"/>
          <p:nvPr/>
        </p:nvPicPr>
        <p:blipFill>
          <a:blip r:embed="rId4">
            <a:alphaModFix/>
          </a:blip>
          <a:stretch>
            <a:fillRect/>
          </a:stretch>
        </p:blipFill>
        <p:spPr>
          <a:xfrm>
            <a:off x="5699630" y="2367143"/>
            <a:ext cx="8241901" cy="39470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56473e7c2a3a26bf_7"/>
          <p:cNvPicPr preferRelativeResize="0"/>
          <p:nvPr/>
        </p:nvPicPr>
        <p:blipFill>
          <a:blip r:embed="rId3">
            <a:alphaModFix/>
          </a:blip>
          <a:stretch>
            <a:fillRect/>
          </a:stretch>
        </p:blipFill>
        <p:spPr>
          <a:xfrm>
            <a:off x="2350926" y="1258567"/>
            <a:ext cx="7300274" cy="480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drilling1.png" id="257" name="Google Shape;257;g218c593b92d_0_0"/>
          <p:cNvPicPr preferRelativeResize="0"/>
          <p:nvPr/>
        </p:nvPicPr>
        <p:blipFill>
          <a:blip r:embed="rId3">
            <a:alphaModFix/>
          </a:blip>
          <a:stretch>
            <a:fillRect/>
          </a:stretch>
        </p:blipFill>
        <p:spPr>
          <a:xfrm>
            <a:off x="6190725" y="1272625"/>
            <a:ext cx="5734050" cy="3352800"/>
          </a:xfrm>
          <a:prstGeom prst="rect">
            <a:avLst/>
          </a:prstGeom>
          <a:noFill/>
          <a:ln>
            <a:noFill/>
          </a:ln>
        </p:spPr>
      </p:pic>
      <p:sp>
        <p:nvSpPr>
          <p:cNvPr id="258" name="Google Shape;258;g218c593b92d_0_0"/>
          <p:cNvSpPr txBox="1"/>
          <p:nvPr/>
        </p:nvSpPr>
        <p:spPr>
          <a:xfrm>
            <a:off x="70425" y="717050"/>
            <a:ext cx="6284400" cy="51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dk1"/>
                </a:solidFill>
                <a:highlight>
                  <a:schemeClr val="lt1"/>
                </a:highlight>
                <a:latin typeface="Calibri"/>
                <a:ea typeface="Calibri"/>
                <a:cs typeface="Calibri"/>
                <a:sym typeface="Calibri"/>
              </a:rPr>
              <a:t>Drilling </a:t>
            </a:r>
            <a:r>
              <a:rPr lang="en-US" sz="2200">
                <a:solidFill>
                  <a:schemeClr val="dk1"/>
                </a:solidFill>
                <a:highlight>
                  <a:schemeClr val="lt1"/>
                </a:highlight>
                <a:latin typeface="Calibri"/>
                <a:ea typeface="Calibri"/>
                <a:cs typeface="Calibri"/>
                <a:sym typeface="Calibri"/>
              </a:rPr>
              <a:t>is the process of boring down into the earth’s crust to extract oil or gas. This can happen on land or out at sea. Oil and gas are used as fuel sources in cars, homes and industry. </a:t>
            </a:r>
            <a:endParaRPr sz="2200">
              <a:solidFill>
                <a:schemeClr val="dk1"/>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None/>
            </a:pPr>
            <a:r>
              <a:t/>
            </a:r>
            <a:endParaRPr sz="1450">
              <a:solidFill>
                <a:schemeClr val="dk1"/>
              </a:solidFill>
              <a:highlight>
                <a:schemeClr val="lt1"/>
              </a:highlight>
            </a:endParaRPr>
          </a:p>
          <a:p>
            <a:pPr indent="0" lvl="0" marL="0" rtl="0" algn="l">
              <a:spcBef>
                <a:spcPts val="0"/>
              </a:spcBef>
              <a:spcAft>
                <a:spcPts val="0"/>
              </a:spcAft>
              <a:buNone/>
            </a:pPr>
            <a:r>
              <a:rPr b="1" lang="en-US" sz="2200">
                <a:solidFill>
                  <a:schemeClr val="dk1"/>
                </a:solidFill>
                <a:highlight>
                  <a:schemeClr val="lt1"/>
                </a:highlight>
                <a:latin typeface="Calibri"/>
                <a:ea typeface="Calibri"/>
                <a:cs typeface="Calibri"/>
                <a:sym typeface="Calibri"/>
              </a:rPr>
              <a:t>Quarrying </a:t>
            </a:r>
            <a:r>
              <a:rPr lang="en-US" sz="2200">
                <a:solidFill>
                  <a:schemeClr val="dk1"/>
                </a:solidFill>
                <a:highlight>
                  <a:schemeClr val="lt1"/>
                </a:highlight>
                <a:latin typeface="Calibri"/>
                <a:ea typeface="Calibri"/>
                <a:cs typeface="Calibri"/>
                <a:sym typeface="Calibri"/>
              </a:rPr>
              <a:t>is the process of removing rock, sand, gravel or minerals from the ground. Quarrying happens at or near the surface of the earth. The materials extracted are used by the construction industry to build roads and buildings. </a:t>
            </a:r>
            <a:endParaRPr sz="1800">
              <a:solidFill>
                <a:schemeClr val="dk1"/>
              </a:solidFill>
              <a:highlight>
                <a:schemeClr val="lt1"/>
              </a:highlight>
            </a:endParaRPr>
          </a:p>
          <a:p>
            <a:pPr indent="0" lvl="0" marL="0" rtl="0" algn="l">
              <a:lnSpc>
                <a:spcPct val="115000"/>
              </a:lnSpc>
              <a:spcBef>
                <a:spcPts val="0"/>
              </a:spcBef>
              <a:spcAft>
                <a:spcPts val="0"/>
              </a:spcAft>
              <a:buNone/>
            </a:pPr>
            <a:r>
              <a:t/>
            </a:r>
            <a:endParaRPr sz="1450">
              <a:solidFill>
                <a:schemeClr val="dk1"/>
              </a:solidFill>
              <a:highlight>
                <a:schemeClr val="lt1"/>
              </a:highlight>
            </a:endParaRPr>
          </a:p>
          <a:p>
            <a:pPr indent="0" lvl="0" marL="0" rtl="0" algn="l">
              <a:spcBef>
                <a:spcPts val="0"/>
              </a:spcBef>
              <a:spcAft>
                <a:spcPts val="0"/>
              </a:spcAft>
              <a:buNone/>
            </a:pPr>
            <a:r>
              <a:rPr b="1" lang="en-US" sz="2200">
                <a:solidFill>
                  <a:schemeClr val="dk1"/>
                </a:solidFill>
                <a:highlight>
                  <a:schemeClr val="lt1"/>
                </a:highlight>
                <a:latin typeface="Calibri"/>
                <a:ea typeface="Calibri"/>
                <a:cs typeface="Calibri"/>
                <a:sym typeface="Calibri"/>
              </a:rPr>
              <a:t>Shaft mining </a:t>
            </a:r>
            <a:r>
              <a:rPr lang="en-US" sz="2200">
                <a:solidFill>
                  <a:schemeClr val="dk1"/>
                </a:solidFill>
                <a:highlight>
                  <a:schemeClr val="lt1"/>
                </a:highlight>
                <a:latin typeface="Calibri"/>
                <a:ea typeface="Calibri"/>
                <a:cs typeface="Calibri"/>
                <a:sym typeface="Calibri"/>
              </a:rPr>
              <a:t>is the process of drilling vertically into the earth to gain access to minerals beneath the surface. Coal, lead and zinc can be accessed in this way and brought to the surface. </a:t>
            </a:r>
            <a:endParaRPr sz="1800">
              <a:highlight>
                <a:schemeClr val="lt1"/>
              </a:highlight>
            </a:endParaRPr>
          </a:p>
        </p:txBody>
      </p:sp>
      <p:sp>
        <p:nvSpPr>
          <p:cNvPr id="259" name="Google Shape;259;g218c593b92d_0_0"/>
          <p:cNvSpPr txBox="1"/>
          <p:nvPr/>
        </p:nvSpPr>
        <p:spPr>
          <a:xfrm>
            <a:off x="471100" y="235550"/>
            <a:ext cx="53883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3200">
                <a:solidFill>
                  <a:srgbClr val="1E4783"/>
                </a:solidFill>
                <a:latin typeface="Calibri"/>
                <a:ea typeface="Calibri"/>
                <a:cs typeface="Calibri"/>
                <a:sym typeface="Calibri"/>
              </a:rPr>
              <a:t>Extraction of rocks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nvSpPr>
        <p:spPr>
          <a:xfrm>
            <a:off x="301257" y="905262"/>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800"/>
              <a:buFont typeface="Calibri"/>
              <a:buNone/>
            </a:pPr>
            <a:r>
              <a:rPr b="1" i="0" lang="en-US" sz="2800">
                <a:solidFill>
                  <a:srgbClr val="1E4783"/>
                </a:solidFill>
                <a:latin typeface="Calibri"/>
                <a:ea typeface="Calibri"/>
                <a:cs typeface="Calibri"/>
                <a:sym typeface="Calibri"/>
              </a:rPr>
              <a:t>Extraction of rocks</a:t>
            </a:r>
            <a:endParaRPr/>
          </a:p>
        </p:txBody>
      </p:sp>
      <p:sp>
        <p:nvSpPr>
          <p:cNvPr id="265" name="Google Shape;265;p21"/>
          <p:cNvSpPr txBox="1"/>
          <p:nvPr/>
        </p:nvSpPr>
        <p:spPr>
          <a:xfrm>
            <a:off x="363935" y="1582340"/>
            <a:ext cx="3504357" cy="3216265"/>
          </a:xfrm>
          <a:prstGeom prst="rect">
            <a:avLst/>
          </a:prstGeom>
          <a:noFill/>
          <a:ln>
            <a:noFill/>
          </a:ln>
        </p:spPr>
        <p:txBody>
          <a:bodyPr anchorCtr="0" anchor="t" bIns="45700" lIns="91425" spcFirstLastPara="1" rIns="91425" wrap="square" tIns="45700">
            <a:spAutoFit/>
          </a:bodyPr>
          <a:lstStyle/>
          <a:p>
            <a:pPr indent="-271463" lvl="0" marL="271463" marR="0" rtl="0" algn="l">
              <a:spcBef>
                <a:spcPts val="0"/>
              </a:spcBef>
              <a:spcAft>
                <a:spcPts val="0"/>
              </a:spcAft>
              <a:buNone/>
            </a:pPr>
            <a:r>
              <a:rPr b="1" lang="en-US" sz="1800">
                <a:solidFill>
                  <a:srgbClr val="E84141"/>
                </a:solidFill>
                <a:latin typeface="Calibri"/>
                <a:ea typeface="Calibri"/>
                <a:cs typeface="Calibri"/>
                <a:sym typeface="Calibri"/>
              </a:rPr>
              <a:t>1.</a:t>
            </a:r>
            <a:r>
              <a:rPr b="1" lang="en-US" sz="1800">
                <a:solidFill>
                  <a:srgbClr val="1E4783"/>
                </a:solidFill>
                <a:latin typeface="Calibri"/>
                <a:ea typeface="Calibri"/>
                <a:cs typeface="Calibri"/>
                <a:sym typeface="Calibri"/>
              </a:rPr>
              <a:t>	Drilling</a:t>
            </a:r>
            <a:endParaRPr/>
          </a:p>
          <a:p>
            <a:pPr indent="-265113" lvl="0" marL="536575" marR="0" rtl="0" algn="l">
              <a:spcBef>
                <a:spcPts val="60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Oil and gas are extracted from underground reservoirs by drilling. </a:t>
            </a:r>
            <a:endParaRPr/>
          </a:p>
          <a:p>
            <a:pPr indent="-265113" lvl="0" marL="536575" marR="0" rtl="0" algn="l">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If oil or gas is found under the sea, drilling takes place from an offshore platform or rig.</a:t>
            </a:r>
            <a:endParaRPr/>
          </a:p>
          <a:p>
            <a:pPr indent="-265113" lvl="0" marL="536575" marR="0" rtl="0" algn="l">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The oil or gas is then pumped ashore through a pipeline. This is called offshore drilling</a:t>
            </a:r>
            <a:endParaRPr/>
          </a:p>
          <a:p>
            <a:pPr indent="-265113" lvl="0" marL="536575" marR="0" rtl="0" algn="l">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Example: Corrib Gas Field.</a:t>
            </a:r>
            <a:endParaRPr sz="1800">
              <a:solidFill>
                <a:srgbClr val="1E4783"/>
              </a:solidFill>
              <a:latin typeface="Calibri"/>
              <a:ea typeface="Calibri"/>
              <a:cs typeface="Calibri"/>
              <a:sym typeface="Calibri"/>
            </a:endParaRPr>
          </a:p>
        </p:txBody>
      </p:sp>
      <p:sp>
        <p:nvSpPr>
          <p:cNvPr id="266" name="Google Shape;266;p21"/>
          <p:cNvSpPr txBox="1"/>
          <p:nvPr/>
        </p:nvSpPr>
        <p:spPr>
          <a:xfrm>
            <a:off x="3981110" y="1582339"/>
            <a:ext cx="3504358" cy="3216265"/>
          </a:xfrm>
          <a:prstGeom prst="rect">
            <a:avLst/>
          </a:prstGeom>
          <a:noFill/>
          <a:ln>
            <a:noFill/>
          </a:ln>
        </p:spPr>
        <p:txBody>
          <a:bodyPr anchorCtr="0" anchor="t" bIns="45700" lIns="91425" spcFirstLastPara="1" rIns="91425" wrap="square" tIns="45700">
            <a:spAutoFit/>
          </a:bodyPr>
          <a:lstStyle/>
          <a:p>
            <a:pPr indent="-271463" lvl="0" marL="271463" marR="0" rtl="0" algn="l">
              <a:spcBef>
                <a:spcPts val="0"/>
              </a:spcBef>
              <a:spcAft>
                <a:spcPts val="0"/>
              </a:spcAft>
              <a:buNone/>
            </a:pPr>
            <a:r>
              <a:rPr b="1" lang="en-US" sz="1800">
                <a:solidFill>
                  <a:srgbClr val="E84141"/>
                </a:solidFill>
                <a:latin typeface="Calibri"/>
                <a:ea typeface="Calibri"/>
                <a:cs typeface="Calibri"/>
                <a:sym typeface="Calibri"/>
              </a:rPr>
              <a:t>2.</a:t>
            </a:r>
            <a:r>
              <a:rPr b="1" lang="en-US" sz="1800">
                <a:solidFill>
                  <a:srgbClr val="1E4783"/>
                </a:solidFill>
                <a:latin typeface="Calibri"/>
                <a:ea typeface="Calibri"/>
                <a:cs typeface="Calibri"/>
                <a:sym typeface="Calibri"/>
              </a:rPr>
              <a:t> 	Opencast mining/quarrying</a:t>
            </a:r>
            <a:endParaRPr/>
          </a:p>
          <a:p>
            <a:pPr indent="-265113" lvl="0" marL="536575" marR="0" rtl="0" algn="l">
              <a:spcBef>
                <a:spcPts val="60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If a resource is on or near the surface of the Earth, opencast mining is used to extract it.</a:t>
            </a:r>
            <a:endParaRPr/>
          </a:p>
          <a:p>
            <a:pPr indent="-265113" lvl="0" marL="536575" marR="0" rtl="0" algn="l">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This is the cheapest form of mining, but it is very noisy and dusty, and can scar the landscape. </a:t>
            </a:r>
            <a:endParaRPr/>
          </a:p>
          <a:p>
            <a:pPr indent="-265113" lvl="0" marL="536575" marR="0" rtl="0" algn="l">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Quarrying is used to extract stone, gravel and sand for use in the construction industry.</a:t>
            </a:r>
            <a:endParaRPr sz="1800">
              <a:solidFill>
                <a:srgbClr val="1E4783"/>
              </a:solidFill>
              <a:latin typeface="Calibri"/>
              <a:ea typeface="Calibri"/>
              <a:cs typeface="Calibri"/>
              <a:sym typeface="Calibri"/>
            </a:endParaRPr>
          </a:p>
        </p:txBody>
      </p:sp>
      <p:sp>
        <p:nvSpPr>
          <p:cNvPr id="267" name="Google Shape;267;p21"/>
          <p:cNvSpPr txBox="1"/>
          <p:nvPr/>
        </p:nvSpPr>
        <p:spPr>
          <a:xfrm>
            <a:off x="7865732" y="1523363"/>
            <a:ext cx="3745594" cy="3770263"/>
          </a:xfrm>
          <a:prstGeom prst="rect">
            <a:avLst/>
          </a:prstGeom>
          <a:noFill/>
          <a:ln>
            <a:noFill/>
          </a:ln>
        </p:spPr>
        <p:txBody>
          <a:bodyPr anchorCtr="0" anchor="t" bIns="45700" lIns="91425" spcFirstLastPara="1" rIns="91425" wrap="square" tIns="45700">
            <a:spAutoFit/>
          </a:bodyPr>
          <a:lstStyle/>
          <a:p>
            <a:pPr indent="-271463" lvl="0" marL="271463" marR="0" rtl="0" algn="l">
              <a:spcBef>
                <a:spcPts val="0"/>
              </a:spcBef>
              <a:spcAft>
                <a:spcPts val="0"/>
              </a:spcAft>
              <a:buNone/>
            </a:pPr>
            <a:r>
              <a:rPr b="1" lang="en-US" sz="1800">
                <a:solidFill>
                  <a:srgbClr val="E84141"/>
                </a:solidFill>
                <a:latin typeface="Calibri"/>
                <a:ea typeface="Calibri"/>
                <a:cs typeface="Calibri"/>
                <a:sym typeface="Calibri"/>
              </a:rPr>
              <a:t>3. </a:t>
            </a:r>
            <a:r>
              <a:rPr b="1" lang="en-US" sz="1800">
                <a:solidFill>
                  <a:srgbClr val="1E4783"/>
                </a:solidFill>
                <a:latin typeface="Calibri"/>
                <a:ea typeface="Calibri"/>
                <a:cs typeface="Calibri"/>
                <a:sym typeface="Calibri"/>
              </a:rPr>
              <a:t>	Shaft mining </a:t>
            </a:r>
            <a:endParaRPr/>
          </a:p>
          <a:p>
            <a:pPr indent="-265113" lvl="0" marL="536575" marR="0" rtl="0" algn="l">
              <a:spcBef>
                <a:spcPts val="60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This is used if a resource is lying in seams deep in the Earth. </a:t>
            </a:r>
            <a:endParaRPr/>
          </a:p>
          <a:p>
            <a:pPr indent="-265113" lvl="0" marL="536575" marR="0" rtl="0" algn="l">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Shafts are constructed to reach the seams. </a:t>
            </a:r>
            <a:endParaRPr/>
          </a:p>
          <a:p>
            <a:pPr indent="-265113" lvl="0" marL="536575" marR="0" rtl="0" algn="l">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It is a very expensive and dangerous, and can spoil the landscape. </a:t>
            </a:r>
            <a:endParaRPr/>
          </a:p>
          <a:p>
            <a:pPr indent="-265113" lvl="0" marL="536575" marR="0" rtl="0" algn="l">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Shaft mining is used to extract coal and metal ores. </a:t>
            </a:r>
            <a:endParaRPr/>
          </a:p>
          <a:p>
            <a:pPr indent="-265113" lvl="0" marL="536575" marR="0" rtl="0" algn="l">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For example: Lead and zinc ores are extracted from the Tara Mines in Navan, Co. Meath.</a:t>
            </a:r>
            <a:endParaRPr sz="1800">
              <a:solidFill>
                <a:srgbClr val="1E4783"/>
              </a:solidFill>
              <a:latin typeface="Calibri"/>
              <a:ea typeface="Calibri"/>
              <a:cs typeface="Calibri"/>
              <a:sym typeface="Calibri"/>
            </a:endParaRPr>
          </a:p>
        </p:txBody>
      </p:sp>
      <p:sp>
        <p:nvSpPr>
          <p:cNvPr id="268" name="Google Shape;268;p21"/>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5.4 	</a:t>
            </a:r>
            <a:r>
              <a:rPr b="1" i="0" lang="en-US" sz="3200">
                <a:solidFill>
                  <a:srgbClr val="1E4783"/>
                </a:solidFill>
                <a:latin typeface="Glory"/>
                <a:ea typeface="Glory"/>
                <a:cs typeface="Glory"/>
                <a:sym typeface="Glory"/>
              </a:rPr>
              <a:t>Describe and explain rock exploitation.</a:t>
            </a:r>
            <a:endParaRPr b="1" i="0" sz="3200">
              <a:solidFill>
                <a:srgbClr val="1E4783"/>
              </a:solidFill>
              <a:latin typeface="Glory"/>
              <a:ea typeface="Glory"/>
              <a:cs typeface="Glory"/>
              <a:sym typeface="Glory"/>
            </a:endParaRPr>
          </a:p>
          <a:p>
            <a:pPr indent="-719138" lvl="0" marL="719138"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Glory"/>
              <a:ea typeface="Glory"/>
              <a:cs typeface="Glory"/>
              <a:sym typeface="Glor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txBox="1"/>
          <p:nvPr/>
        </p:nvSpPr>
        <p:spPr>
          <a:xfrm>
            <a:off x="301257" y="946526"/>
            <a:ext cx="3013731"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800"/>
              <a:buFont typeface="Calibri"/>
              <a:buNone/>
            </a:pPr>
            <a:r>
              <a:rPr b="1" i="0" lang="en-US" sz="2800">
                <a:solidFill>
                  <a:srgbClr val="1E4783"/>
                </a:solidFill>
                <a:latin typeface="Calibri"/>
                <a:ea typeface="Calibri"/>
                <a:cs typeface="Calibri"/>
                <a:sym typeface="Calibri"/>
              </a:rPr>
              <a:t>The value of rocks</a:t>
            </a:r>
            <a:endParaRPr/>
          </a:p>
        </p:txBody>
      </p:sp>
      <p:pic>
        <p:nvPicPr>
          <p:cNvPr id="274" name="Google Shape;274;p22"/>
          <p:cNvPicPr preferRelativeResize="0"/>
          <p:nvPr/>
        </p:nvPicPr>
        <p:blipFill rotWithShape="1">
          <a:blip r:embed="rId3">
            <a:alphaModFix/>
          </a:blip>
          <a:srcRect b="0" l="0" r="0" t="0"/>
          <a:stretch/>
        </p:blipFill>
        <p:spPr>
          <a:xfrm>
            <a:off x="3623972" y="901967"/>
            <a:ext cx="7415813" cy="4855040"/>
          </a:xfrm>
          <a:prstGeom prst="rect">
            <a:avLst/>
          </a:prstGeom>
          <a:noFill/>
          <a:ln>
            <a:noFill/>
          </a:ln>
        </p:spPr>
      </p:pic>
      <p:sp>
        <p:nvSpPr>
          <p:cNvPr id="275" name="Google Shape;275;p22"/>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5.4 	</a:t>
            </a:r>
            <a:r>
              <a:rPr b="1" i="0" lang="en-US" sz="3200">
                <a:solidFill>
                  <a:srgbClr val="1E4783"/>
                </a:solidFill>
                <a:latin typeface="Glory"/>
                <a:ea typeface="Glory"/>
                <a:cs typeface="Glory"/>
                <a:sym typeface="Glory"/>
              </a:rPr>
              <a:t>Describe and explain rock exploitation.</a:t>
            </a:r>
            <a:endParaRPr b="1" i="0" sz="3200">
              <a:solidFill>
                <a:srgbClr val="1E4783"/>
              </a:solidFill>
              <a:latin typeface="Glory"/>
              <a:ea typeface="Glory"/>
              <a:cs typeface="Glory"/>
              <a:sym typeface="Glory"/>
            </a:endParaRPr>
          </a:p>
          <a:p>
            <a:pPr indent="-719138" lvl="0" marL="719138"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Glory"/>
              <a:ea typeface="Glory"/>
              <a:cs typeface="Glory"/>
              <a:sym typeface="Glor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3"/>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pic>
        <p:nvPicPr>
          <p:cNvPr descr="Text&#10;&#10;Description automatically generated with low confidence" id="281" name="Google Shape;281;p23"/>
          <p:cNvPicPr preferRelativeResize="0"/>
          <p:nvPr/>
        </p:nvPicPr>
        <p:blipFill rotWithShape="1">
          <a:blip r:embed="rId3">
            <a:alphaModFix/>
          </a:blip>
          <a:srcRect b="0" l="0" r="0" t="0"/>
          <a:stretch/>
        </p:blipFill>
        <p:spPr>
          <a:xfrm>
            <a:off x="1924897" y="1745776"/>
            <a:ext cx="4469372" cy="965312"/>
          </a:xfrm>
          <a:prstGeom prst="rect">
            <a:avLst/>
          </a:prstGeom>
          <a:noFill/>
          <a:ln>
            <a:noFill/>
          </a:ln>
        </p:spPr>
      </p:pic>
      <p:graphicFrame>
        <p:nvGraphicFramePr>
          <p:cNvPr id="282" name="Google Shape;282;p23"/>
          <p:cNvGraphicFramePr/>
          <p:nvPr/>
        </p:nvGraphicFramePr>
        <p:xfrm>
          <a:off x="2024743" y="1080654"/>
          <a:ext cx="3000000" cy="3000000"/>
        </p:xfrm>
        <a:graphic>
          <a:graphicData uri="http://schemas.openxmlformats.org/drawingml/2006/table">
            <a:tbl>
              <a:tblPr bandRow="1" firstRow="1">
                <a:noFill/>
                <a:tableStyleId>{958FD0DA-57BE-492F-B6F7-E4FB65D301E4}</a:tableStyleId>
              </a:tblPr>
              <a:tblGrid>
                <a:gridCol w="7615650"/>
              </a:tblGrid>
              <a:tr h="573975">
                <a:tc>
                  <a:txBody>
                    <a:bodyPr/>
                    <a:lstStyle/>
                    <a:p>
                      <a:pPr indent="0" lvl="0" marL="0" marR="0" rtl="0" algn="l">
                        <a:spcBef>
                          <a:spcPts val="0"/>
                        </a:spcBef>
                        <a:spcAft>
                          <a:spcPts val="0"/>
                        </a:spcAft>
                        <a:buNone/>
                      </a:pPr>
                      <a:r>
                        <a:t/>
                      </a:r>
                      <a:endParaRPr b="0" i="0" sz="3000">
                        <a:latin typeface="Calibri"/>
                        <a:ea typeface="Calibri"/>
                        <a:cs typeface="Calibri"/>
                        <a:sym typeface="Calibri"/>
                      </a:endParaRPr>
                    </a:p>
                  </a:txBody>
                  <a:tcPr marT="45725" marB="45725" marR="75575" marL="75575" anchor="b">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19050">
                      <a:solidFill>
                        <a:srgbClr val="1A8753"/>
                      </a:solidFill>
                      <a:prstDash val="solid"/>
                      <a:round/>
                      <a:headEnd len="sm" w="sm" type="none"/>
                      <a:tailEnd len="sm" w="sm" type="none"/>
                    </a:lnB>
                    <a:solidFill>
                      <a:srgbClr val="1A8753"/>
                    </a:solidFill>
                  </a:tcPr>
                </a:tc>
              </a:tr>
              <a:tr h="1474875">
                <a:tc>
                  <a:txBody>
                    <a:bodyPr/>
                    <a:lstStyle/>
                    <a:p>
                      <a:pPr indent="-447675" lvl="0" marL="447675" marR="0" rtl="0" algn="l">
                        <a:spcBef>
                          <a:spcPts val="0"/>
                        </a:spcBef>
                        <a:spcAft>
                          <a:spcPts val="0"/>
                        </a:spcAft>
                        <a:buClr>
                          <a:schemeClr val="dk1"/>
                        </a:buClr>
                        <a:buSzPts val="1800"/>
                        <a:buFont typeface="Calibri"/>
                        <a:buAutoNum type="arabicPeriod"/>
                      </a:pPr>
                      <a:r>
                        <a:rPr b="0" i="0" lang="en-US" sz="1800" u="none" strike="noStrike">
                          <a:latin typeface="Calibri"/>
                          <a:ea typeface="Calibri"/>
                          <a:cs typeface="Calibri"/>
                          <a:sym typeface="Calibri"/>
                        </a:rPr>
                        <a:t>Name one location in Ireland where each of the following rocks are found:</a:t>
                      </a:r>
                      <a:endParaRPr/>
                    </a:p>
                    <a:p>
                      <a:pPr indent="0" lvl="0" marL="0" marR="0" rtl="0" algn="l">
                        <a:spcBef>
                          <a:spcPts val="0"/>
                        </a:spcBef>
                        <a:spcAft>
                          <a:spcPts val="0"/>
                        </a:spcAft>
                        <a:buClr>
                          <a:schemeClr val="dk1"/>
                        </a:buClr>
                        <a:buSzPts val="1800"/>
                        <a:buFont typeface="Calibri"/>
                        <a:buNone/>
                      </a:pPr>
                      <a:r>
                        <a:t/>
                      </a:r>
                      <a:endParaRPr b="0" i="0" sz="1800" u="none" strike="noStrike">
                        <a:solidFill>
                          <a:schemeClr val="dk1"/>
                        </a:solidFill>
                        <a:latin typeface="Calibri"/>
                        <a:ea typeface="Calibri"/>
                        <a:cs typeface="Calibri"/>
                        <a:sym typeface="Calibri"/>
                      </a:endParaRPr>
                    </a:p>
                    <a:p>
                      <a:pPr indent="-333375" lvl="0" marL="447675" marR="0" rtl="0" algn="l">
                        <a:spcBef>
                          <a:spcPts val="0"/>
                        </a:spcBef>
                        <a:spcAft>
                          <a:spcPts val="0"/>
                        </a:spcAft>
                        <a:buClr>
                          <a:schemeClr val="dk1"/>
                        </a:buClr>
                        <a:buSzPts val="1800"/>
                        <a:buFont typeface="Calibri"/>
                        <a:buNone/>
                      </a:pPr>
                      <a:r>
                        <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629250">
                <a:tc>
                  <a:txBody>
                    <a:bodyPr/>
                    <a:lstStyle/>
                    <a:p>
                      <a:pPr indent="-447675" lvl="0" marL="447675" marR="0" rtl="0" algn="l">
                        <a:lnSpc>
                          <a:spcPct val="100000"/>
                        </a:lnSpc>
                        <a:spcBef>
                          <a:spcPts val="0"/>
                        </a:spcBef>
                        <a:spcAft>
                          <a:spcPts val="0"/>
                        </a:spcAft>
                        <a:buClr>
                          <a:schemeClr val="dk1"/>
                        </a:buClr>
                        <a:buSzPts val="1800"/>
                        <a:buFont typeface="Calibri"/>
                        <a:buNone/>
                      </a:pPr>
                      <a:r>
                        <a:rPr b="0" lang="en-US" sz="1800">
                          <a:solidFill>
                            <a:schemeClr val="dk1"/>
                          </a:solidFill>
                          <a:latin typeface="Calibri"/>
                          <a:ea typeface="Calibri"/>
                          <a:cs typeface="Calibri"/>
                          <a:sym typeface="Calibri"/>
                        </a:rPr>
                        <a:t>2.	</a:t>
                      </a:r>
                      <a:r>
                        <a:rPr b="0" i="0" lang="en-US" sz="1800" u="none" strike="noStrike">
                          <a:latin typeface="Calibri"/>
                          <a:ea typeface="Calibri"/>
                          <a:cs typeface="Calibri"/>
                          <a:sym typeface="Calibri"/>
                        </a:rPr>
                        <a:t>Name the three types of mining.</a:t>
                      </a:r>
                      <a:endParaRPr b="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579000">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3.	</a:t>
                      </a:r>
                      <a:r>
                        <a:rPr b="0" i="0" lang="en-US" sz="1800" u="none" strike="noStrike">
                          <a:latin typeface="Calibri"/>
                          <a:ea typeface="Calibri"/>
                          <a:cs typeface="Calibri"/>
                          <a:sym typeface="Calibri"/>
                        </a:rPr>
                        <a:t>Identify three resources we get from rock.</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629250">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4.</a:t>
                      </a:r>
                      <a:r>
                        <a:rPr b="0" i="0" lang="en-US" sz="1800">
                          <a:solidFill>
                            <a:schemeClr val="dk1"/>
                          </a:solidFill>
                          <a:latin typeface="Calibri"/>
                          <a:ea typeface="Calibri"/>
                          <a:cs typeface="Calibri"/>
                          <a:sym typeface="Calibri"/>
                        </a:rPr>
                        <a:t>	</a:t>
                      </a:r>
                      <a:r>
                        <a:rPr b="0" i="0" lang="en-US" sz="1800" u="none" strike="noStrike">
                          <a:latin typeface="Calibri"/>
                          <a:ea typeface="Calibri"/>
                          <a:cs typeface="Calibri"/>
                          <a:sym typeface="Calibri"/>
                        </a:rPr>
                        <a:t>Why is drilling for oil and gas becoming unpopular?</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629250">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5.</a:t>
                      </a:r>
                      <a:r>
                        <a:rPr b="0" i="0" lang="en-US" sz="1800">
                          <a:solidFill>
                            <a:schemeClr val="dk1"/>
                          </a:solidFill>
                          <a:latin typeface="Calibri"/>
                          <a:ea typeface="Calibri"/>
                          <a:cs typeface="Calibri"/>
                          <a:sym typeface="Calibri"/>
                        </a:rPr>
                        <a:t>	</a:t>
                      </a:r>
                      <a:r>
                        <a:rPr b="0" i="0" lang="en-US" sz="1800" u="none" strike="noStrike">
                          <a:latin typeface="Calibri"/>
                          <a:ea typeface="Calibri"/>
                          <a:cs typeface="Calibri"/>
                          <a:sym typeface="Calibri"/>
                        </a:rPr>
                        <a:t>What do copper, lead, zinc and iron ore have in common?</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19050">
                      <a:solidFill>
                        <a:srgbClr val="1A8753"/>
                      </a:solidFill>
                      <a:prstDash val="solid"/>
                      <a:round/>
                      <a:headEnd len="sm" w="sm" type="none"/>
                      <a:tailEnd len="sm" w="sm" type="none"/>
                    </a:lnB>
                    <a:solidFill>
                      <a:schemeClr val="lt1"/>
                    </a:solidFill>
                  </a:tcPr>
                </a:tc>
              </a:tr>
            </a:tbl>
          </a:graphicData>
        </a:graphic>
      </p:graphicFrame>
      <p:pic>
        <p:nvPicPr>
          <p:cNvPr id="283" name="Google Shape;283;p23"/>
          <p:cNvPicPr preferRelativeResize="0"/>
          <p:nvPr/>
        </p:nvPicPr>
        <p:blipFill rotWithShape="1">
          <a:blip r:embed="rId4">
            <a:alphaModFix/>
          </a:blip>
          <a:srcRect b="0" l="0" r="0" t="0"/>
          <a:stretch/>
        </p:blipFill>
        <p:spPr>
          <a:xfrm>
            <a:off x="3149346" y="2034016"/>
            <a:ext cx="5143500" cy="1033232"/>
          </a:xfrm>
          <a:prstGeom prst="rect">
            <a:avLst/>
          </a:prstGeom>
          <a:noFill/>
          <a:ln>
            <a:noFill/>
          </a:ln>
        </p:spPr>
      </p:pic>
      <p:pic>
        <p:nvPicPr>
          <p:cNvPr descr="Text&#10;&#10;Description automatically generated" id="284" name="Google Shape;284;p23"/>
          <p:cNvPicPr preferRelativeResize="0"/>
          <p:nvPr/>
        </p:nvPicPr>
        <p:blipFill rotWithShape="1">
          <a:blip r:embed="rId5">
            <a:alphaModFix/>
          </a:blip>
          <a:srcRect b="0" l="0" r="0" t="0"/>
          <a:stretch/>
        </p:blipFill>
        <p:spPr>
          <a:xfrm>
            <a:off x="1924897" y="1092099"/>
            <a:ext cx="3794833" cy="677649"/>
          </a:xfrm>
          <a:prstGeom prst="rect">
            <a:avLst/>
          </a:prstGeom>
          <a:noFill/>
          <a:ln>
            <a:noFill/>
          </a:ln>
        </p:spPr>
      </p:pic>
      <p:sp>
        <p:nvSpPr>
          <p:cNvPr id="285" name="Google Shape;285;p23"/>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Calibri"/>
              <a:buNone/>
            </a:pPr>
            <a:r>
              <a:rPr b="1" i="0" lang="en-US" sz="3200">
                <a:solidFill>
                  <a:srgbClr val="E84141"/>
                </a:solidFill>
                <a:latin typeface="Calibri"/>
                <a:ea typeface="Calibri"/>
                <a:cs typeface="Calibri"/>
                <a:sym typeface="Calibri"/>
              </a:rPr>
              <a:t>5.4 	</a:t>
            </a:r>
            <a:r>
              <a:rPr b="1" i="0" lang="en-US" sz="3200">
                <a:solidFill>
                  <a:srgbClr val="1E4783"/>
                </a:solidFill>
                <a:latin typeface="Calibri"/>
                <a:ea typeface="Calibri"/>
                <a:cs typeface="Calibri"/>
                <a:sym typeface="Calibri"/>
              </a:rPr>
              <a:t>Describe and explain rock exploitation.</a:t>
            </a:r>
            <a:endParaRPr b="1" i="0" sz="3200">
              <a:solidFill>
                <a:srgbClr val="1E4783"/>
              </a:solidFill>
              <a:latin typeface="Calibri"/>
              <a:ea typeface="Calibri"/>
              <a:cs typeface="Calibri"/>
              <a:sym typeface="Calibri"/>
            </a:endParaRPr>
          </a:p>
          <a:p>
            <a:pPr indent="-719138" lvl="0" marL="719138"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Glory"/>
              <a:ea typeface="Glory"/>
              <a:cs typeface="Glory"/>
              <a:sym typeface="Glor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graphicFrame>
        <p:nvGraphicFramePr>
          <p:cNvPr id="291" name="Google Shape;291;p24"/>
          <p:cNvGraphicFramePr/>
          <p:nvPr/>
        </p:nvGraphicFramePr>
        <p:xfrm>
          <a:off x="1608430" y="1818069"/>
          <a:ext cx="3000000" cy="3000000"/>
        </p:xfrm>
        <a:graphic>
          <a:graphicData uri="http://schemas.openxmlformats.org/drawingml/2006/table">
            <a:tbl>
              <a:tblPr bandRow="1" firstRow="1">
                <a:noFill/>
                <a:tableStyleId>{958FD0DA-57BE-492F-B6F7-E4FB65D301E4}</a:tableStyleId>
              </a:tblPr>
              <a:tblGrid>
                <a:gridCol w="8681725"/>
              </a:tblGrid>
              <a:tr h="254000">
                <a:tc>
                  <a:txBody>
                    <a:bodyPr/>
                    <a:lstStyle/>
                    <a:p>
                      <a:pPr indent="0" lvl="0" marL="0" marR="0" rtl="0" algn="l">
                        <a:spcBef>
                          <a:spcPts val="0"/>
                        </a:spcBef>
                        <a:spcAft>
                          <a:spcPts val="0"/>
                        </a:spcAft>
                        <a:buNone/>
                      </a:pPr>
                      <a:r>
                        <a:rPr b="1" lang="en-US" sz="2000">
                          <a:latin typeface="Calibri"/>
                          <a:ea typeface="Calibri"/>
                          <a:cs typeface="Calibri"/>
                          <a:sym typeface="Calibri"/>
                        </a:rPr>
                        <a:t>Higher-order questions 4</a:t>
                      </a:r>
                      <a:endParaRPr b="1" i="0" sz="2000">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1.	Look at the list of the values of rocks on page 48 of your Textbook. What other uses of rock resources can you think of?</a:t>
                      </a:r>
                      <a:endParaRPr b="0" i="0" sz="1800">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lnSpc>
                          <a:spcPct val="100000"/>
                        </a:lnSpc>
                        <a:spcBef>
                          <a:spcPts val="0"/>
                        </a:spcBef>
                        <a:spcAft>
                          <a:spcPts val="0"/>
                        </a:spcAft>
                        <a:buClr>
                          <a:schemeClr val="dk1"/>
                        </a:buClr>
                        <a:buSzPts val="1800"/>
                        <a:buFont typeface="Calibri"/>
                        <a:buNone/>
                      </a:pPr>
                      <a:r>
                        <a:rPr b="0" lang="en-US" sz="1800">
                          <a:solidFill>
                            <a:schemeClr val="dk1"/>
                          </a:solidFill>
                          <a:latin typeface="Calibri"/>
                          <a:ea typeface="Calibri"/>
                          <a:cs typeface="Calibri"/>
                          <a:sym typeface="Calibri"/>
                        </a:rPr>
                        <a:t>2.	What happens to a shaft mine after all the rock resource has been extracted?</a:t>
                      </a:r>
                      <a:endParaRPr b="0" sz="1800">
                        <a:solidFill>
                          <a:schemeClr val="dk1"/>
                        </a:solidFill>
                        <a:latin typeface="Calibri"/>
                        <a:ea typeface="Calibri"/>
                        <a:cs typeface="Calibri"/>
                        <a:sym typeface="Calibri"/>
                      </a:endParaRPr>
                    </a:p>
                  </a:txBody>
                  <a:tcPr marT="45725" marB="45725" marR="75575" marL="75575"/>
                </a:tc>
              </a:tr>
              <a:tr h="383825">
                <a:tc>
                  <a:txBody>
                    <a:bodyPr/>
                    <a:lstStyle/>
                    <a:p>
                      <a:pPr indent="-447675" lvl="0" marL="447675" marR="0" rtl="0" algn="l">
                        <a:spcBef>
                          <a:spcPts val="0"/>
                        </a:spcBef>
                        <a:spcAft>
                          <a:spcPts val="0"/>
                        </a:spcAft>
                        <a:buNone/>
                      </a:pPr>
                      <a:r>
                        <a:rPr b="0" lang="en-US" sz="1800">
                          <a:solidFill>
                            <a:schemeClr val="dk1"/>
                          </a:solidFill>
                          <a:latin typeface="Calibri"/>
                          <a:ea typeface="Calibri"/>
                          <a:cs typeface="Calibri"/>
                          <a:sym typeface="Calibri"/>
                        </a:rPr>
                        <a:t>3.	Investigate the term ‘fracking’. Find out what it is and what resources are involved.</a:t>
                      </a:r>
                      <a:endParaRPr b="0" i="0" sz="1800">
                        <a:solidFill>
                          <a:schemeClr val="dk1"/>
                        </a:solidFill>
                        <a:latin typeface="Calibri"/>
                        <a:ea typeface="Calibri"/>
                        <a:cs typeface="Calibri"/>
                        <a:sym typeface="Calibri"/>
                      </a:endParaRPr>
                    </a:p>
                  </a:txBody>
                  <a:tcPr marT="45725" marB="45725" marR="75575" marL="75575"/>
                </a:tc>
              </a:tr>
            </a:tbl>
          </a:graphicData>
        </a:graphic>
      </p:graphicFrame>
      <p:sp>
        <p:nvSpPr>
          <p:cNvPr id="292" name="Google Shape;292;p24"/>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Calibri"/>
              <a:buNone/>
            </a:pPr>
            <a:r>
              <a:rPr b="1" i="0" lang="en-US" sz="3200">
                <a:solidFill>
                  <a:srgbClr val="E84141"/>
                </a:solidFill>
                <a:latin typeface="Calibri"/>
                <a:ea typeface="Calibri"/>
                <a:cs typeface="Calibri"/>
                <a:sym typeface="Calibri"/>
              </a:rPr>
              <a:t>5.4 	</a:t>
            </a:r>
            <a:r>
              <a:rPr b="1" i="0" lang="en-US" sz="3200">
                <a:solidFill>
                  <a:srgbClr val="1E4783"/>
                </a:solidFill>
                <a:latin typeface="Calibri"/>
                <a:ea typeface="Calibri"/>
                <a:cs typeface="Calibri"/>
                <a:sym typeface="Calibri"/>
              </a:rPr>
              <a:t>Describe and explain rock exploitation.</a:t>
            </a:r>
            <a:endParaRPr b="1" i="0" sz="3200">
              <a:solidFill>
                <a:srgbClr val="1E4783"/>
              </a:solidFill>
              <a:latin typeface="Calibri"/>
              <a:ea typeface="Calibri"/>
              <a:cs typeface="Calibri"/>
              <a:sym typeface="Calibri"/>
            </a:endParaRPr>
          </a:p>
          <a:p>
            <a:pPr indent="-719138" lvl="0" marL="719138"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5"/>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98" name="Google Shape;298;p25"/>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Go to Section 5.4 on page 18 of your Skills Book.</a:t>
            </a:r>
            <a:endParaRPr/>
          </a:p>
        </p:txBody>
      </p:sp>
      <p:sp>
        <p:nvSpPr>
          <p:cNvPr id="299" name="Google Shape;299;p25"/>
          <p:cNvSpPr txBox="1"/>
          <p:nvPr/>
        </p:nvSpPr>
        <p:spPr>
          <a:xfrm>
            <a:off x="301257" y="300920"/>
            <a:ext cx="11724679"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Calibri"/>
              <a:buNone/>
            </a:pPr>
            <a:r>
              <a:rPr b="1" i="0" lang="en-US" sz="3200">
                <a:solidFill>
                  <a:srgbClr val="E84141"/>
                </a:solidFill>
                <a:latin typeface="Calibri"/>
                <a:ea typeface="Calibri"/>
                <a:cs typeface="Calibri"/>
                <a:sym typeface="Calibri"/>
              </a:rPr>
              <a:t>5.4 	</a:t>
            </a:r>
            <a:r>
              <a:rPr b="1" i="0" lang="en-US" sz="3200">
                <a:solidFill>
                  <a:srgbClr val="1E4783"/>
                </a:solidFill>
                <a:latin typeface="Calibri"/>
                <a:ea typeface="Calibri"/>
                <a:cs typeface="Calibri"/>
                <a:sym typeface="Calibri"/>
              </a:rPr>
              <a:t>Describe and explain rock exploitation.</a:t>
            </a:r>
            <a:endParaRPr b="1" i="0" sz="3200">
              <a:solidFill>
                <a:srgbClr val="1E4783"/>
              </a:solidFill>
              <a:latin typeface="Calibri"/>
              <a:ea typeface="Calibri"/>
              <a:cs typeface="Calibri"/>
              <a:sym typeface="Calibri"/>
            </a:endParaRPr>
          </a:p>
          <a:p>
            <a:pPr indent="-719138" lvl="0" marL="719138"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Glory"/>
              <a:ea typeface="Glory"/>
              <a:cs typeface="Glory"/>
              <a:sym typeface="Glor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nvSpPr>
        <p:spPr>
          <a:xfrm>
            <a:off x="432000" y="360000"/>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u="none" cap="none" strike="noStrike">
                <a:solidFill>
                  <a:srgbClr val="1E4783"/>
                </a:solidFill>
                <a:latin typeface="Calibri"/>
                <a:ea typeface="Calibri"/>
                <a:cs typeface="Calibri"/>
                <a:sym typeface="Calibri"/>
              </a:rPr>
              <a:t>Keyword connections</a:t>
            </a:r>
            <a:endParaRPr/>
          </a:p>
        </p:txBody>
      </p:sp>
      <p:pic>
        <p:nvPicPr>
          <p:cNvPr descr="Graphical user interface, text&#10;&#10;Description automatically generated" id="102" name="Google Shape;102;p3"/>
          <p:cNvPicPr preferRelativeResize="0"/>
          <p:nvPr/>
        </p:nvPicPr>
        <p:blipFill rotWithShape="1">
          <a:blip r:embed="rId3">
            <a:alphaModFix/>
          </a:blip>
          <a:srcRect b="0" l="0" r="0" t="0"/>
          <a:stretch/>
        </p:blipFill>
        <p:spPr>
          <a:xfrm>
            <a:off x="772223" y="1802674"/>
            <a:ext cx="10647553" cy="29637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nvSpPr>
        <p:spPr>
          <a:xfrm>
            <a:off x="769959" y="2026215"/>
            <a:ext cx="5664900" cy="4350900"/>
          </a:xfrm>
          <a:prstGeom prst="rect">
            <a:avLst/>
          </a:prstGeom>
          <a:noFill/>
          <a:ln>
            <a:noFill/>
          </a:ln>
        </p:spPr>
        <p:txBody>
          <a:bodyPr anchorCtr="0" anchor="t" bIns="45700" lIns="91425" spcFirstLastPara="1" rIns="91425" wrap="square" tIns="45700">
            <a:spAutoFit/>
          </a:bodyPr>
          <a:lstStyle/>
          <a:p>
            <a:pPr indent="0" lvl="0" marL="0" marR="0" rtl="0" algn="l">
              <a:lnSpc>
                <a:spcPct val="102625"/>
              </a:lnSpc>
              <a:spcBef>
                <a:spcPts val="0"/>
              </a:spcBef>
              <a:spcAft>
                <a:spcPts val="0"/>
              </a:spcAft>
              <a:buNone/>
            </a:pPr>
            <a:r>
              <a:rPr b="1" lang="en-US" sz="2400">
                <a:solidFill>
                  <a:srgbClr val="1E4783"/>
                </a:solidFill>
                <a:latin typeface="Calibri"/>
                <a:ea typeface="Calibri"/>
                <a:cs typeface="Calibri"/>
                <a:sym typeface="Calibri"/>
              </a:rPr>
              <a:t>Tara Mines, Co. Meath</a:t>
            </a:r>
            <a:endParaRPr b="1" sz="2400">
              <a:solidFill>
                <a:srgbClr val="1E4783"/>
              </a:solidFill>
              <a:latin typeface="Calibri"/>
              <a:ea typeface="Calibri"/>
              <a:cs typeface="Calibri"/>
              <a:sym typeface="Calibri"/>
            </a:endParaRPr>
          </a:p>
          <a:p>
            <a:pPr indent="0" lvl="0" marL="0" marR="0" rtl="0" algn="l">
              <a:lnSpc>
                <a:spcPct val="123150"/>
              </a:lnSpc>
              <a:spcBef>
                <a:spcPts val="600"/>
              </a:spcBef>
              <a:spcAft>
                <a:spcPts val="0"/>
              </a:spcAft>
              <a:buNone/>
            </a:pPr>
            <a:r>
              <a:rPr b="1" lang="en-US" sz="2000">
                <a:solidFill>
                  <a:srgbClr val="E84141"/>
                </a:solidFill>
                <a:latin typeface="Calibri"/>
                <a:ea typeface="Calibri"/>
                <a:cs typeface="Calibri"/>
                <a:sym typeface="Calibri"/>
              </a:rPr>
              <a:t>1. </a:t>
            </a:r>
            <a:r>
              <a:rPr lang="en-US" sz="2000">
                <a:solidFill>
                  <a:srgbClr val="1E4783"/>
                </a:solidFill>
                <a:latin typeface="Calibri"/>
                <a:ea typeface="Calibri"/>
                <a:cs typeface="Calibri"/>
                <a:sym typeface="Calibri"/>
              </a:rPr>
              <a:t>Swedish mining group Boliden</a:t>
            </a:r>
            <a:endParaRPr/>
          </a:p>
          <a:p>
            <a:pPr indent="0" lvl="0" marL="0" marR="0" rtl="0" algn="l">
              <a:lnSpc>
                <a:spcPct val="123150"/>
              </a:lnSpc>
              <a:spcBef>
                <a:spcPts val="600"/>
              </a:spcBef>
              <a:spcAft>
                <a:spcPts val="0"/>
              </a:spcAft>
              <a:buNone/>
            </a:pPr>
            <a:r>
              <a:rPr b="1" lang="en-US" sz="2000">
                <a:solidFill>
                  <a:srgbClr val="E84141"/>
                </a:solidFill>
                <a:latin typeface="Calibri"/>
                <a:ea typeface="Calibri"/>
                <a:cs typeface="Calibri"/>
                <a:sym typeface="Calibri"/>
              </a:rPr>
              <a:t>2. </a:t>
            </a:r>
            <a:r>
              <a:rPr lang="en-US" sz="2000">
                <a:solidFill>
                  <a:srgbClr val="1E4783"/>
                </a:solidFill>
                <a:latin typeface="Calibri"/>
                <a:ea typeface="Calibri"/>
                <a:cs typeface="Calibri"/>
                <a:sym typeface="Calibri"/>
              </a:rPr>
              <a:t>Navan in Co. Meath, 1970</a:t>
            </a:r>
            <a:endParaRPr/>
          </a:p>
          <a:p>
            <a:pPr indent="0" lvl="0" marL="0" marR="0" rtl="0" algn="l">
              <a:lnSpc>
                <a:spcPct val="123150"/>
              </a:lnSpc>
              <a:spcBef>
                <a:spcPts val="600"/>
              </a:spcBef>
              <a:spcAft>
                <a:spcPts val="0"/>
              </a:spcAft>
              <a:buNone/>
            </a:pPr>
            <a:r>
              <a:rPr b="1" lang="en-US" sz="2000">
                <a:solidFill>
                  <a:srgbClr val="E84141"/>
                </a:solidFill>
                <a:latin typeface="Calibri"/>
                <a:ea typeface="Calibri"/>
                <a:cs typeface="Calibri"/>
                <a:sym typeface="Calibri"/>
              </a:rPr>
              <a:t>3. </a:t>
            </a:r>
            <a:r>
              <a:rPr lang="en-US" sz="2000">
                <a:solidFill>
                  <a:srgbClr val="1E4783"/>
                </a:solidFill>
                <a:latin typeface="Calibri"/>
                <a:ea typeface="Calibri"/>
                <a:cs typeface="Calibri"/>
                <a:sym typeface="Calibri"/>
              </a:rPr>
              <a:t>Largest zinc mine in Europe </a:t>
            </a:r>
            <a:endParaRPr/>
          </a:p>
          <a:p>
            <a:pPr indent="0" lvl="0" marL="0" marR="0" rtl="0" algn="l">
              <a:lnSpc>
                <a:spcPct val="123150"/>
              </a:lnSpc>
              <a:spcBef>
                <a:spcPts val="600"/>
              </a:spcBef>
              <a:spcAft>
                <a:spcPts val="0"/>
              </a:spcAft>
              <a:buNone/>
            </a:pPr>
            <a:r>
              <a:rPr b="1" lang="en-US" sz="2000">
                <a:solidFill>
                  <a:srgbClr val="E84141"/>
                </a:solidFill>
                <a:latin typeface="Calibri"/>
                <a:ea typeface="Calibri"/>
                <a:cs typeface="Calibri"/>
                <a:sym typeface="Calibri"/>
              </a:rPr>
              <a:t>4. </a:t>
            </a:r>
            <a:r>
              <a:rPr b="1" lang="en-US" sz="2000">
                <a:solidFill>
                  <a:srgbClr val="1E4783"/>
                </a:solidFill>
                <a:latin typeface="Calibri"/>
                <a:ea typeface="Calibri"/>
                <a:cs typeface="Calibri"/>
                <a:sym typeface="Calibri"/>
              </a:rPr>
              <a:t>Zinc: </a:t>
            </a:r>
            <a:r>
              <a:rPr lang="en-US" sz="2000">
                <a:solidFill>
                  <a:srgbClr val="1E4783"/>
                </a:solidFill>
                <a:latin typeface="Calibri"/>
                <a:ea typeface="Calibri"/>
                <a:cs typeface="Calibri"/>
                <a:sym typeface="Calibri"/>
              </a:rPr>
              <a:t>medicine, rust-proofing </a:t>
            </a:r>
            <a:endParaRPr/>
          </a:p>
          <a:p>
            <a:pPr indent="0" lvl="0" marL="0" marR="0" rtl="0" algn="l">
              <a:lnSpc>
                <a:spcPct val="123150"/>
              </a:lnSpc>
              <a:spcBef>
                <a:spcPts val="600"/>
              </a:spcBef>
              <a:spcAft>
                <a:spcPts val="0"/>
              </a:spcAft>
              <a:buNone/>
            </a:pPr>
            <a:r>
              <a:rPr b="1" lang="en-US" sz="2000">
                <a:solidFill>
                  <a:srgbClr val="E84141"/>
                </a:solidFill>
                <a:latin typeface="Calibri"/>
                <a:ea typeface="Calibri"/>
                <a:cs typeface="Calibri"/>
                <a:sym typeface="Calibri"/>
              </a:rPr>
              <a:t>5. </a:t>
            </a:r>
            <a:r>
              <a:rPr b="1" lang="en-US" sz="2000">
                <a:solidFill>
                  <a:srgbClr val="1E4783"/>
                </a:solidFill>
                <a:latin typeface="Calibri"/>
                <a:ea typeface="Calibri"/>
                <a:cs typeface="Calibri"/>
                <a:sym typeface="Calibri"/>
              </a:rPr>
              <a:t>Lead: </a:t>
            </a:r>
            <a:r>
              <a:rPr lang="en-US" sz="2000">
                <a:solidFill>
                  <a:srgbClr val="1E4783"/>
                </a:solidFill>
                <a:latin typeface="Calibri"/>
                <a:ea typeface="Calibri"/>
                <a:cs typeface="Calibri"/>
                <a:sym typeface="Calibri"/>
              </a:rPr>
              <a:t>construction</a:t>
            </a:r>
            <a:endParaRPr/>
          </a:p>
          <a:p>
            <a:pPr indent="-271463" lvl="0" marL="271463" marR="0" rtl="0" algn="l">
              <a:lnSpc>
                <a:spcPct val="123150"/>
              </a:lnSpc>
              <a:spcBef>
                <a:spcPts val="600"/>
              </a:spcBef>
              <a:spcAft>
                <a:spcPts val="0"/>
              </a:spcAft>
              <a:buNone/>
            </a:pPr>
            <a:r>
              <a:rPr b="1" lang="en-US" sz="2000">
                <a:solidFill>
                  <a:srgbClr val="E84141"/>
                </a:solidFill>
                <a:latin typeface="Calibri"/>
                <a:ea typeface="Calibri"/>
                <a:cs typeface="Calibri"/>
                <a:sym typeface="Calibri"/>
              </a:rPr>
              <a:t>6.</a:t>
            </a:r>
            <a:r>
              <a:rPr lang="en-US" sz="2000">
                <a:solidFill>
                  <a:srgbClr val="1E4783"/>
                </a:solidFill>
                <a:latin typeface="Calibri"/>
                <a:ea typeface="Calibri"/>
                <a:cs typeface="Calibri"/>
                <a:sym typeface="Calibri"/>
              </a:rPr>
              <a:t> Each year, two million tonnes of zinc and lead concentrate are exported through Dublin Port to manufacturing plants in Finland and Norway. </a:t>
            </a:r>
            <a:endParaRPr/>
          </a:p>
          <a:p>
            <a:pPr indent="0" lvl="0" marL="0" marR="0" rtl="0" algn="l">
              <a:lnSpc>
                <a:spcPct val="123150"/>
              </a:lnSpc>
              <a:spcBef>
                <a:spcPts val="600"/>
              </a:spcBef>
              <a:spcAft>
                <a:spcPts val="0"/>
              </a:spcAft>
              <a:buNone/>
            </a:pPr>
            <a:r>
              <a:t/>
            </a:r>
            <a:endParaRPr sz="2000">
              <a:solidFill>
                <a:srgbClr val="1E4783"/>
              </a:solidFill>
              <a:latin typeface="Calibri"/>
              <a:ea typeface="Calibri"/>
              <a:cs typeface="Calibri"/>
              <a:sym typeface="Calibri"/>
            </a:endParaRPr>
          </a:p>
        </p:txBody>
      </p:sp>
      <p:pic>
        <p:nvPicPr>
          <p:cNvPr id="305" name="Google Shape;305;p26"/>
          <p:cNvPicPr preferRelativeResize="0"/>
          <p:nvPr/>
        </p:nvPicPr>
        <p:blipFill rotWithShape="1">
          <a:blip r:embed="rId3">
            <a:alphaModFix/>
          </a:blip>
          <a:srcRect b="0" l="0" r="0" t="0"/>
          <a:stretch/>
        </p:blipFill>
        <p:spPr>
          <a:xfrm>
            <a:off x="7150308" y="1921777"/>
            <a:ext cx="4428752" cy="3491901"/>
          </a:xfrm>
          <a:prstGeom prst="rect">
            <a:avLst/>
          </a:prstGeom>
          <a:noFill/>
          <a:ln>
            <a:noFill/>
          </a:ln>
        </p:spPr>
      </p:pic>
      <p:pic>
        <p:nvPicPr>
          <p:cNvPr descr="A picture containing text, clipart&#10;&#10;Description automatically generated" id="306" name="Google Shape;306;p26"/>
          <p:cNvPicPr preferRelativeResize="0"/>
          <p:nvPr/>
        </p:nvPicPr>
        <p:blipFill rotWithShape="1">
          <a:blip r:embed="rId4">
            <a:alphaModFix/>
          </a:blip>
          <a:srcRect b="0" l="0" r="0" t="0"/>
          <a:stretch/>
        </p:blipFill>
        <p:spPr>
          <a:xfrm>
            <a:off x="211645" y="1225728"/>
            <a:ext cx="2827020" cy="943610"/>
          </a:xfrm>
          <a:prstGeom prst="rect">
            <a:avLst/>
          </a:prstGeom>
          <a:noFill/>
          <a:ln>
            <a:noFill/>
          </a:ln>
        </p:spPr>
      </p:pic>
      <p:sp>
        <p:nvSpPr>
          <p:cNvPr id="307" name="Google Shape;307;p26"/>
          <p:cNvSpPr txBox="1"/>
          <p:nvPr/>
        </p:nvSpPr>
        <p:spPr>
          <a:xfrm>
            <a:off x="301257" y="300920"/>
            <a:ext cx="11724679" cy="1104383"/>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Calibri"/>
              <a:buNone/>
            </a:pPr>
            <a:r>
              <a:rPr b="1" i="0" lang="en-US" sz="3200">
                <a:solidFill>
                  <a:srgbClr val="E84141"/>
                </a:solidFill>
                <a:latin typeface="Calibri"/>
                <a:ea typeface="Calibri"/>
                <a:cs typeface="Calibri"/>
                <a:sym typeface="Calibri"/>
              </a:rPr>
              <a:t>5.5	</a:t>
            </a:r>
            <a:r>
              <a:rPr b="1" i="0" lang="en-US" sz="3200">
                <a:solidFill>
                  <a:srgbClr val="1E4783"/>
                </a:solidFill>
                <a:latin typeface="Calibri"/>
                <a:ea typeface="Calibri"/>
                <a:cs typeface="Calibri"/>
                <a:sym typeface="Calibri"/>
              </a:rPr>
              <a:t>Describe the environmental, economic and social </a:t>
            </a:r>
            <a:br>
              <a:rPr b="1" i="0" lang="en-US" sz="3200">
                <a:solidFill>
                  <a:srgbClr val="1E4783"/>
                </a:solidFill>
                <a:latin typeface="Calibri"/>
                <a:ea typeface="Calibri"/>
                <a:cs typeface="Calibri"/>
                <a:sym typeface="Calibri"/>
              </a:rPr>
            </a:br>
            <a:r>
              <a:rPr b="1" i="0" lang="en-US" sz="3200">
                <a:solidFill>
                  <a:srgbClr val="1E4783"/>
                </a:solidFill>
                <a:latin typeface="Calibri"/>
                <a:ea typeface="Calibri"/>
                <a:cs typeface="Calibri"/>
                <a:sym typeface="Calibri"/>
              </a:rPr>
              <a:t>consequences of rock exploitation.</a:t>
            </a:r>
            <a:endParaRPr b="1" i="0" sz="3200">
              <a:solidFill>
                <a:srgbClr val="1E4783"/>
              </a:solidFill>
              <a:latin typeface="Calibri"/>
              <a:ea typeface="Calibri"/>
              <a:cs typeface="Calibri"/>
              <a:sym typeface="Calibri"/>
            </a:endParaRPr>
          </a:p>
          <a:p>
            <a:pPr indent="-719138" lvl="0" marL="719138"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Glory"/>
              <a:ea typeface="Glory"/>
              <a:cs typeface="Glory"/>
              <a:sym typeface="Glor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nvSpPr>
        <p:spPr>
          <a:xfrm>
            <a:off x="349266" y="1405303"/>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2800"/>
              <a:buFont typeface="Calibri"/>
              <a:buNone/>
            </a:pPr>
            <a:r>
              <a:rPr b="1" i="0" lang="en-US" sz="2800">
                <a:solidFill>
                  <a:srgbClr val="1E4783"/>
                </a:solidFill>
                <a:latin typeface="Calibri"/>
                <a:ea typeface="Calibri"/>
                <a:cs typeface="Calibri"/>
                <a:sym typeface="Calibri"/>
              </a:rPr>
              <a:t>Tara Mines, Co. Meath</a:t>
            </a:r>
            <a:endParaRPr b="1" i="0" sz="2800">
              <a:solidFill>
                <a:srgbClr val="1E4783"/>
              </a:solidFill>
              <a:latin typeface="Calibri"/>
              <a:ea typeface="Calibri"/>
              <a:cs typeface="Calibri"/>
              <a:sym typeface="Calibri"/>
            </a:endParaRPr>
          </a:p>
          <a:p>
            <a:pPr indent="0" lvl="0" marL="0"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Calibri"/>
              <a:ea typeface="Calibri"/>
              <a:cs typeface="Calibri"/>
              <a:sym typeface="Calibri"/>
            </a:endParaRPr>
          </a:p>
        </p:txBody>
      </p:sp>
      <p:sp>
        <p:nvSpPr>
          <p:cNvPr id="313" name="Google Shape;313;p27"/>
          <p:cNvSpPr txBox="1"/>
          <p:nvPr/>
        </p:nvSpPr>
        <p:spPr>
          <a:xfrm>
            <a:off x="741494" y="2110960"/>
            <a:ext cx="3096214" cy="2596657"/>
          </a:xfrm>
          <a:prstGeom prst="rect">
            <a:avLst/>
          </a:prstGeom>
          <a:noFill/>
          <a:ln>
            <a:noFill/>
          </a:ln>
        </p:spPr>
        <p:txBody>
          <a:bodyPr anchorCtr="0" anchor="t" bIns="45700" lIns="91425" spcFirstLastPara="1" rIns="91425" wrap="square" tIns="45700">
            <a:noAutofit/>
          </a:bodyPr>
          <a:lstStyle/>
          <a:p>
            <a:pPr indent="0" lvl="1" marL="0" marR="0" rtl="0" algn="l">
              <a:lnSpc>
                <a:spcPct val="102625"/>
              </a:lnSpc>
              <a:spcBef>
                <a:spcPts val="0"/>
              </a:spcBef>
              <a:spcAft>
                <a:spcPts val="0"/>
              </a:spcAft>
              <a:buClr>
                <a:srgbClr val="E84141"/>
              </a:buClr>
              <a:buSzPts val="2400"/>
              <a:buFont typeface="Arial"/>
              <a:buNone/>
            </a:pPr>
            <a:r>
              <a:rPr b="1" i="0" lang="en-US" sz="2400" u="none" cap="none" strike="noStrike">
                <a:solidFill>
                  <a:srgbClr val="1E4783"/>
                </a:solidFill>
                <a:latin typeface="Calibri"/>
                <a:ea typeface="Calibri"/>
                <a:cs typeface="Calibri"/>
                <a:sym typeface="Calibri"/>
              </a:rPr>
              <a:t>Environmental</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Tailings</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Visual impact </a:t>
            </a:r>
            <a:endParaRPr/>
          </a:p>
        </p:txBody>
      </p:sp>
      <p:sp>
        <p:nvSpPr>
          <p:cNvPr id="314" name="Google Shape;314;p27"/>
          <p:cNvSpPr txBox="1"/>
          <p:nvPr/>
        </p:nvSpPr>
        <p:spPr>
          <a:xfrm>
            <a:off x="8354291" y="2130671"/>
            <a:ext cx="3468632" cy="2375394"/>
          </a:xfrm>
          <a:prstGeom prst="rect">
            <a:avLst/>
          </a:prstGeom>
          <a:noFill/>
          <a:ln>
            <a:noFill/>
          </a:ln>
        </p:spPr>
        <p:txBody>
          <a:bodyPr anchorCtr="0" anchor="t" bIns="45700" lIns="91425" spcFirstLastPara="1" rIns="91425" wrap="square" tIns="45700">
            <a:spAutoFit/>
          </a:bodyPr>
          <a:lstStyle/>
          <a:p>
            <a:pPr indent="0" lvl="1" marL="0" marR="0" rtl="0" algn="l">
              <a:lnSpc>
                <a:spcPct val="102625"/>
              </a:lnSpc>
              <a:spcBef>
                <a:spcPts val="0"/>
              </a:spcBef>
              <a:spcAft>
                <a:spcPts val="0"/>
              </a:spcAft>
              <a:buNone/>
            </a:pPr>
            <a:r>
              <a:rPr b="1" i="0" lang="en-US" sz="2400" u="none" cap="none" strike="noStrike">
                <a:solidFill>
                  <a:srgbClr val="1E4783"/>
                </a:solidFill>
                <a:latin typeface="Calibri"/>
                <a:ea typeface="Calibri"/>
                <a:cs typeface="Calibri"/>
                <a:sym typeface="Calibri"/>
              </a:rPr>
              <a:t>Social</a:t>
            </a:r>
            <a:endParaRPr/>
          </a:p>
          <a:p>
            <a:pPr indent="-358775" lvl="1" marL="358775"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Facilities improved, e.g. road and rail</a:t>
            </a:r>
            <a:endParaRPr/>
          </a:p>
          <a:p>
            <a:pPr indent="-358775" lvl="1" marL="358775"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Navan developed</a:t>
            </a:r>
            <a:endParaRPr/>
          </a:p>
          <a:p>
            <a:pPr indent="-358775" lvl="1" marL="358775"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Increased population</a:t>
            </a:r>
            <a:endParaRPr/>
          </a:p>
        </p:txBody>
      </p:sp>
      <p:sp>
        <p:nvSpPr>
          <p:cNvPr id="315" name="Google Shape;315;p27"/>
          <p:cNvSpPr txBox="1"/>
          <p:nvPr/>
        </p:nvSpPr>
        <p:spPr>
          <a:xfrm>
            <a:off x="4008928" y="2110960"/>
            <a:ext cx="4174143" cy="4039269"/>
          </a:xfrm>
          <a:prstGeom prst="rect">
            <a:avLst/>
          </a:prstGeom>
          <a:noFill/>
          <a:ln>
            <a:noFill/>
          </a:ln>
        </p:spPr>
        <p:txBody>
          <a:bodyPr anchorCtr="0" anchor="t" bIns="45700" lIns="91425" spcFirstLastPara="1" rIns="91425" wrap="square" tIns="45700">
            <a:noAutofit/>
          </a:bodyPr>
          <a:lstStyle/>
          <a:p>
            <a:pPr indent="0" lvl="1" marL="0" marR="0" rtl="0" algn="l">
              <a:lnSpc>
                <a:spcPct val="102625"/>
              </a:lnSpc>
              <a:spcBef>
                <a:spcPts val="0"/>
              </a:spcBef>
              <a:spcAft>
                <a:spcPts val="0"/>
              </a:spcAft>
              <a:buClr>
                <a:srgbClr val="E84141"/>
              </a:buClr>
              <a:buSzPts val="2400"/>
              <a:buFont typeface="Arial"/>
              <a:buNone/>
            </a:pPr>
            <a:r>
              <a:rPr b="1" i="0" lang="en-US" sz="2400" u="none" cap="none" strike="noStrike">
                <a:solidFill>
                  <a:srgbClr val="1E4783"/>
                </a:solidFill>
                <a:latin typeface="Calibri"/>
                <a:ea typeface="Calibri"/>
                <a:cs typeface="Calibri"/>
                <a:sym typeface="Calibri"/>
              </a:rPr>
              <a:t>Economic</a:t>
            </a:r>
            <a:endParaRPr/>
          </a:p>
          <a:p>
            <a:pPr indent="-358775" lvl="1" marL="358775"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Direct employment</a:t>
            </a:r>
            <a:endParaRPr/>
          </a:p>
          <a:p>
            <a:pPr indent="-358775" lvl="1" marL="358775"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Indirect employment</a:t>
            </a:r>
            <a:endParaRPr/>
          </a:p>
          <a:p>
            <a:pPr indent="-358775" lvl="1" marL="358775"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Development of Navan </a:t>
            </a:r>
            <a:endParaRPr/>
          </a:p>
        </p:txBody>
      </p:sp>
      <p:sp>
        <p:nvSpPr>
          <p:cNvPr id="316" name="Google Shape;316;p27"/>
          <p:cNvSpPr txBox="1"/>
          <p:nvPr/>
        </p:nvSpPr>
        <p:spPr>
          <a:xfrm>
            <a:off x="301257" y="300920"/>
            <a:ext cx="11724679" cy="1104383"/>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Calibri"/>
              <a:buNone/>
            </a:pPr>
            <a:r>
              <a:rPr b="1" i="0" lang="en-US" sz="3200">
                <a:solidFill>
                  <a:srgbClr val="E84141"/>
                </a:solidFill>
                <a:latin typeface="Calibri"/>
                <a:ea typeface="Calibri"/>
                <a:cs typeface="Calibri"/>
                <a:sym typeface="Calibri"/>
              </a:rPr>
              <a:t>5.5	</a:t>
            </a:r>
            <a:r>
              <a:rPr b="1" i="0" lang="en-US" sz="3200">
                <a:solidFill>
                  <a:srgbClr val="1E4783"/>
                </a:solidFill>
                <a:latin typeface="Calibri"/>
                <a:ea typeface="Calibri"/>
                <a:cs typeface="Calibri"/>
                <a:sym typeface="Calibri"/>
              </a:rPr>
              <a:t>Describe the environmental, economic and social </a:t>
            </a:r>
            <a:br>
              <a:rPr b="1" i="0" lang="en-US" sz="3200">
                <a:solidFill>
                  <a:srgbClr val="1E4783"/>
                </a:solidFill>
                <a:latin typeface="Calibri"/>
                <a:ea typeface="Calibri"/>
                <a:cs typeface="Calibri"/>
                <a:sym typeface="Calibri"/>
              </a:rPr>
            </a:br>
            <a:r>
              <a:rPr b="1" i="0" lang="en-US" sz="3200">
                <a:solidFill>
                  <a:srgbClr val="1E4783"/>
                </a:solidFill>
                <a:latin typeface="Calibri"/>
                <a:ea typeface="Calibri"/>
                <a:cs typeface="Calibri"/>
                <a:sym typeface="Calibri"/>
              </a:rPr>
              <a:t>consequences of rock exploitation.</a:t>
            </a:r>
            <a:endParaRPr b="1" i="0" sz="3200">
              <a:solidFill>
                <a:srgbClr val="1E4783"/>
              </a:solidFill>
              <a:latin typeface="Calibri"/>
              <a:ea typeface="Calibri"/>
              <a:cs typeface="Calibri"/>
              <a:sym typeface="Calibri"/>
            </a:endParaRPr>
          </a:p>
          <a:p>
            <a:pPr indent="-719138" lvl="0" marL="719138"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Glory"/>
              <a:ea typeface="Glory"/>
              <a:cs typeface="Glory"/>
              <a:sym typeface="Glor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8"/>
          <p:cNvSpPr txBox="1"/>
          <p:nvPr/>
        </p:nvSpPr>
        <p:spPr>
          <a:xfrm>
            <a:off x="351707" y="1405303"/>
            <a:ext cx="10094352" cy="41703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Tara Mines and sustainability</a:t>
            </a:r>
            <a:endParaRPr/>
          </a:p>
          <a:p>
            <a:pPr indent="0" lvl="0" marL="0" marR="0" rtl="0" algn="l">
              <a:spcBef>
                <a:spcPts val="600"/>
              </a:spcBef>
              <a:spcAft>
                <a:spcPts val="0"/>
              </a:spcAft>
              <a:buNone/>
            </a:pPr>
            <a:r>
              <a:rPr lang="en-US" sz="2000">
                <a:solidFill>
                  <a:srgbClr val="1E4783"/>
                </a:solidFill>
                <a:latin typeface="Calibri"/>
                <a:ea typeface="Calibri"/>
                <a:cs typeface="Calibri"/>
                <a:sym typeface="Calibri"/>
              </a:rPr>
              <a:t>Boliden aims reduce the impact of mining on the environment.</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Waste rock is mixed with cement and returned to the mine.</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Waste water is purified before being recycled.</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Boliden aims to reduce its CO</a:t>
            </a:r>
            <a:r>
              <a:rPr b="0" baseline="-25000" i="0" lang="en-US" sz="2000" u="none" cap="none" strike="noStrike">
                <a:solidFill>
                  <a:srgbClr val="1E4783"/>
                </a:solidFill>
                <a:latin typeface="Calibri"/>
                <a:ea typeface="Calibri"/>
                <a:cs typeface="Calibri"/>
                <a:sym typeface="Calibri"/>
              </a:rPr>
              <a:t>2</a:t>
            </a:r>
            <a:r>
              <a:rPr b="0" i="0" lang="en-US" sz="2000" u="none" cap="none" strike="noStrike">
                <a:solidFill>
                  <a:srgbClr val="1E4783"/>
                </a:solidFill>
                <a:latin typeface="Calibri"/>
                <a:ea typeface="Calibri"/>
                <a:cs typeface="Calibri"/>
                <a:sym typeface="Calibri"/>
              </a:rPr>
              <a:t> emissions by 40 per cent by 2030.</a:t>
            </a:r>
            <a:endParaRPr/>
          </a:p>
          <a:p>
            <a:pPr indent="-158750" lvl="1" marL="742950" marR="0" rtl="0" algn="l">
              <a:spcBef>
                <a:spcPts val="0"/>
              </a:spcBef>
              <a:spcAft>
                <a:spcPts val="0"/>
              </a:spcAft>
              <a:buClr>
                <a:schemeClr val="dk1"/>
              </a:buClr>
              <a:buSzPts val="2000"/>
              <a:buFont typeface="Arial"/>
              <a:buNone/>
            </a:pPr>
            <a:r>
              <a:t/>
            </a:r>
            <a:endParaRPr b="0" i="0" sz="2000" u="none" cap="none" strike="noStrike">
              <a:solidFill>
                <a:srgbClr val="1E4783"/>
              </a:solidFill>
              <a:latin typeface="Calibri"/>
              <a:ea typeface="Calibri"/>
              <a:cs typeface="Calibri"/>
              <a:sym typeface="Calibri"/>
            </a:endParaRPr>
          </a:p>
          <a:p>
            <a:pPr indent="0" lvl="0" marL="0" marR="0" rtl="0" algn="l">
              <a:spcBef>
                <a:spcPts val="0"/>
              </a:spcBef>
              <a:spcAft>
                <a:spcPts val="0"/>
              </a:spcAft>
              <a:buNone/>
            </a:pPr>
            <a:r>
              <a:rPr lang="en-US" sz="2000">
                <a:solidFill>
                  <a:srgbClr val="1E4783"/>
                </a:solidFill>
                <a:latin typeface="Calibri"/>
                <a:ea typeface="Calibri"/>
                <a:cs typeface="Calibri"/>
                <a:sym typeface="Calibri"/>
              </a:rPr>
              <a:t>Boliden aims to preserve biodiversity at their mining sites by:</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Avoiding impacts on biodiversity</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Minimising impacts that do occur</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Restoring the environment after mining activity</a:t>
            </a:r>
            <a:endParaRPr/>
          </a:p>
          <a:p>
            <a:pPr indent="-271463" lvl="2" marL="719138"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Boliden has a project to plant 2.6 km of hedgerows. </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It also recycles sewage sludge from local authorities for use as fertiliser. </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It works with universities to improve how it reclaims land that has been mined.</a:t>
            </a:r>
            <a:endParaRPr b="0" i="0" sz="2000" u="none" cap="none" strike="noStrike">
              <a:solidFill>
                <a:srgbClr val="1E4783"/>
              </a:solidFill>
              <a:latin typeface="Calibri"/>
              <a:ea typeface="Calibri"/>
              <a:cs typeface="Calibri"/>
              <a:sym typeface="Calibri"/>
            </a:endParaRPr>
          </a:p>
        </p:txBody>
      </p:sp>
      <p:sp>
        <p:nvSpPr>
          <p:cNvPr id="322" name="Google Shape;322;p28"/>
          <p:cNvSpPr txBox="1"/>
          <p:nvPr/>
        </p:nvSpPr>
        <p:spPr>
          <a:xfrm>
            <a:off x="301257" y="300920"/>
            <a:ext cx="11724679" cy="1104383"/>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Calibri"/>
              <a:buNone/>
            </a:pPr>
            <a:r>
              <a:rPr b="1" i="0" lang="en-US" sz="3200">
                <a:solidFill>
                  <a:srgbClr val="E84141"/>
                </a:solidFill>
                <a:latin typeface="Calibri"/>
                <a:ea typeface="Calibri"/>
                <a:cs typeface="Calibri"/>
                <a:sym typeface="Calibri"/>
              </a:rPr>
              <a:t>5.5	</a:t>
            </a:r>
            <a:r>
              <a:rPr b="1" i="0" lang="en-US" sz="3200">
                <a:solidFill>
                  <a:srgbClr val="1E4783"/>
                </a:solidFill>
                <a:latin typeface="Calibri"/>
                <a:ea typeface="Calibri"/>
                <a:cs typeface="Calibri"/>
                <a:sym typeface="Calibri"/>
              </a:rPr>
              <a:t>Describe the environmental, economic and social </a:t>
            </a:r>
            <a:br>
              <a:rPr b="1" i="0" lang="en-US" sz="3200">
                <a:solidFill>
                  <a:srgbClr val="1E4783"/>
                </a:solidFill>
                <a:latin typeface="Calibri"/>
                <a:ea typeface="Calibri"/>
                <a:cs typeface="Calibri"/>
                <a:sym typeface="Calibri"/>
              </a:rPr>
            </a:br>
            <a:r>
              <a:rPr b="1" i="0" lang="en-US" sz="3200">
                <a:solidFill>
                  <a:srgbClr val="1E4783"/>
                </a:solidFill>
                <a:latin typeface="Calibri"/>
                <a:ea typeface="Calibri"/>
                <a:cs typeface="Calibri"/>
                <a:sym typeface="Calibri"/>
              </a:rPr>
              <a:t>consequences of rock exploitation.</a:t>
            </a:r>
            <a:endParaRPr b="1" i="0" sz="3200">
              <a:solidFill>
                <a:srgbClr val="1E4783"/>
              </a:solidFill>
              <a:latin typeface="Calibri"/>
              <a:ea typeface="Calibri"/>
              <a:cs typeface="Calibri"/>
              <a:sym typeface="Calibri"/>
            </a:endParaRPr>
          </a:p>
          <a:p>
            <a:pPr indent="-719138" lvl="0" marL="719138"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Glory"/>
              <a:ea typeface="Glory"/>
              <a:cs typeface="Glory"/>
              <a:sym typeface="Glor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29"/>
          <p:cNvPicPr preferRelativeResize="0"/>
          <p:nvPr/>
        </p:nvPicPr>
        <p:blipFill rotWithShape="1">
          <a:blip r:embed="rId3">
            <a:alphaModFix/>
          </a:blip>
          <a:srcRect b="0" l="0" r="0" t="0"/>
          <a:stretch/>
        </p:blipFill>
        <p:spPr>
          <a:xfrm>
            <a:off x="6479058" y="1939074"/>
            <a:ext cx="5022803" cy="3482046"/>
          </a:xfrm>
          <a:prstGeom prst="rect">
            <a:avLst/>
          </a:prstGeom>
          <a:noFill/>
          <a:ln>
            <a:noFill/>
          </a:ln>
        </p:spPr>
      </p:pic>
      <p:sp>
        <p:nvSpPr>
          <p:cNvPr id="328" name="Google Shape;328;p29"/>
          <p:cNvSpPr/>
          <p:nvPr/>
        </p:nvSpPr>
        <p:spPr>
          <a:xfrm>
            <a:off x="3057151" y="1454460"/>
            <a:ext cx="26557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Deepwater Horizon</a:t>
            </a:r>
            <a:endParaRPr/>
          </a:p>
        </p:txBody>
      </p:sp>
      <p:sp>
        <p:nvSpPr>
          <p:cNvPr id="329" name="Google Shape;329;p29"/>
          <p:cNvSpPr txBox="1"/>
          <p:nvPr/>
        </p:nvSpPr>
        <p:spPr>
          <a:xfrm>
            <a:off x="445735" y="2225005"/>
            <a:ext cx="5717861" cy="337335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April 2010</a:t>
            </a:r>
            <a:endParaRPr/>
          </a:p>
          <a:p>
            <a:pPr indent="-285750" lvl="0" marL="285750" marR="0" rtl="0" algn="l">
              <a:lnSpc>
                <a:spcPct val="150000"/>
              </a:lnSpc>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Deepwater Horizon oil rig </a:t>
            </a:r>
            <a:endParaRPr/>
          </a:p>
          <a:p>
            <a:pPr indent="-285750" lvl="0" marL="285750" marR="0" rtl="0" algn="l">
              <a:lnSpc>
                <a:spcPct val="150000"/>
              </a:lnSpc>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Gulf of Mexico, Louisiana coast, USA</a:t>
            </a:r>
            <a:endParaRPr/>
          </a:p>
          <a:p>
            <a:pPr indent="-285750" lvl="0" marL="285750" marR="0" rtl="0" algn="l">
              <a:lnSpc>
                <a:spcPct val="150000"/>
              </a:lnSpc>
              <a:spcBef>
                <a:spcPts val="0"/>
              </a:spcBef>
              <a:spcAft>
                <a:spcPts val="0"/>
              </a:spcAft>
              <a:buClr>
                <a:srgbClr val="E84141"/>
              </a:buClr>
              <a:buSzPts val="1800"/>
              <a:buFont typeface="Arial"/>
              <a:buChar char="•"/>
            </a:pPr>
            <a:r>
              <a:rPr lang="en-US" sz="1800">
                <a:solidFill>
                  <a:srgbClr val="1E4783"/>
                </a:solidFill>
                <a:latin typeface="Calibri"/>
                <a:ea typeface="Calibri"/>
                <a:cs typeface="Calibri"/>
                <a:sym typeface="Calibri"/>
              </a:rPr>
              <a:t>Blow-out occurred</a:t>
            </a:r>
            <a:endParaRPr/>
          </a:p>
          <a:p>
            <a:pPr indent="-285750" lvl="1" marL="742950" marR="0" rtl="0" algn="l">
              <a:lnSpc>
                <a:spcPct val="150000"/>
              </a:lnSpc>
              <a:spcBef>
                <a:spcPts val="0"/>
              </a:spcBef>
              <a:spcAft>
                <a:spcPts val="0"/>
              </a:spcAft>
              <a:buClr>
                <a:srgbClr val="E84141"/>
              </a:buClr>
              <a:buSzPts val="1800"/>
              <a:buFont typeface="Arial"/>
              <a:buChar char="•"/>
            </a:pPr>
            <a:r>
              <a:rPr b="0" i="0" lang="en-US" sz="1800" u="none" cap="none" strike="noStrike">
                <a:solidFill>
                  <a:srgbClr val="1E4783"/>
                </a:solidFill>
                <a:latin typeface="Calibri"/>
                <a:ea typeface="Calibri"/>
                <a:cs typeface="Calibri"/>
                <a:sym typeface="Calibri"/>
              </a:rPr>
              <a:t>Gas escaped from an oil well and caught ﬁre. </a:t>
            </a:r>
            <a:endParaRPr/>
          </a:p>
          <a:p>
            <a:pPr indent="-285750" lvl="1" marL="742950" marR="0" rtl="0" algn="l">
              <a:lnSpc>
                <a:spcPct val="150000"/>
              </a:lnSpc>
              <a:spcBef>
                <a:spcPts val="0"/>
              </a:spcBef>
              <a:spcAft>
                <a:spcPts val="0"/>
              </a:spcAft>
              <a:buClr>
                <a:srgbClr val="E84141"/>
              </a:buClr>
              <a:buSzPts val="1800"/>
              <a:buFont typeface="Arial"/>
              <a:buChar char="•"/>
            </a:pPr>
            <a:r>
              <a:rPr b="0" i="0" lang="en-US" sz="1800" u="none" cap="none" strike="noStrike">
                <a:solidFill>
                  <a:srgbClr val="1E4783"/>
                </a:solidFill>
                <a:latin typeface="Calibri"/>
                <a:ea typeface="Calibri"/>
                <a:cs typeface="Calibri"/>
                <a:sym typeface="Calibri"/>
              </a:rPr>
              <a:t>171 million gallons of oil leaked into the Gulf over 87 days. </a:t>
            </a:r>
            <a:endParaRPr/>
          </a:p>
          <a:p>
            <a:pPr indent="-285750" lvl="1" marL="742950" marR="0" rtl="0" algn="l">
              <a:lnSpc>
                <a:spcPct val="150000"/>
              </a:lnSpc>
              <a:spcBef>
                <a:spcPts val="0"/>
              </a:spcBef>
              <a:spcAft>
                <a:spcPts val="0"/>
              </a:spcAft>
              <a:buClr>
                <a:srgbClr val="E84141"/>
              </a:buClr>
              <a:buSzPts val="1800"/>
              <a:buFont typeface="Arial"/>
              <a:buChar char="•"/>
            </a:pPr>
            <a:r>
              <a:rPr b="0" i="0" lang="en-US" sz="1800" u="none" cap="none" strike="noStrike">
                <a:solidFill>
                  <a:srgbClr val="1E4783"/>
                </a:solidFill>
                <a:latin typeface="Calibri"/>
                <a:ea typeface="Calibri"/>
                <a:cs typeface="Calibri"/>
                <a:sym typeface="Calibri"/>
              </a:rPr>
              <a:t>The oil rig sank to the ocean ﬂoor 5,000 feet below.</a:t>
            </a:r>
            <a:endParaRPr b="0" i="0" sz="1800" u="none" cap="none" strike="noStrike">
              <a:solidFill>
                <a:srgbClr val="1E4783"/>
              </a:solidFill>
              <a:latin typeface="Calibri"/>
              <a:ea typeface="Calibri"/>
              <a:cs typeface="Calibri"/>
              <a:sym typeface="Calibri"/>
            </a:endParaRPr>
          </a:p>
        </p:txBody>
      </p:sp>
      <p:pic>
        <p:nvPicPr>
          <p:cNvPr descr="A picture containing text, clipart&#10;&#10;Description automatically generated" id="330" name="Google Shape;330;p29"/>
          <p:cNvPicPr preferRelativeResize="0"/>
          <p:nvPr/>
        </p:nvPicPr>
        <p:blipFill rotWithShape="1">
          <a:blip r:embed="rId4">
            <a:alphaModFix/>
          </a:blip>
          <a:srcRect b="0" l="0" r="0" t="0"/>
          <a:stretch/>
        </p:blipFill>
        <p:spPr>
          <a:xfrm>
            <a:off x="166064" y="1412717"/>
            <a:ext cx="2827020" cy="943610"/>
          </a:xfrm>
          <a:prstGeom prst="rect">
            <a:avLst/>
          </a:prstGeom>
          <a:noFill/>
          <a:ln>
            <a:noFill/>
          </a:ln>
        </p:spPr>
      </p:pic>
      <p:sp>
        <p:nvSpPr>
          <p:cNvPr id="331" name="Google Shape;331;p29"/>
          <p:cNvSpPr txBox="1"/>
          <p:nvPr/>
        </p:nvSpPr>
        <p:spPr>
          <a:xfrm>
            <a:off x="301257" y="300920"/>
            <a:ext cx="11724679" cy="1104383"/>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Calibri"/>
              <a:buNone/>
            </a:pPr>
            <a:r>
              <a:rPr b="1" i="0" lang="en-US" sz="3200">
                <a:solidFill>
                  <a:srgbClr val="E84141"/>
                </a:solidFill>
                <a:latin typeface="Calibri"/>
                <a:ea typeface="Calibri"/>
                <a:cs typeface="Calibri"/>
                <a:sym typeface="Calibri"/>
              </a:rPr>
              <a:t>5.5	</a:t>
            </a:r>
            <a:r>
              <a:rPr b="1" i="0" lang="en-US" sz="3200">
                <a:solidFill>
                  <a:srgbClr val="1E4783"/>
                </a:solidFill>
                <a:latin typeface="Calibri"/>
                <a:ea typeface="Calibri"/>
                <a:cs typeface="Calibri"/>
                <a:sym typeface="Calibri"/>
              </a:rPr>
              <a:t>Describe the environmental, economic and social </a:t>
            </a:r>
            <a:br>
              <a:rPr b="1" i="0" lang="en-US" sz="3200">
                <a:solidFill>
                  <a:srgbClr val="1E4783"/>
                </a:solidFill>
                <a:latin typeface="Calibri"/>
                <a:ea typeface="Calibri"/>
                <a:cs typeface="Calibri"/>
                <a:sym typeface="Calibri"/>
              </a:rPr>
            </a:br>
            <a:r>
              <a:rPr b="1" i="0" lang="en-US" sz="3200">
                <a:solidFill>
                  <a:srgbClr val="1E4783"/>
                </a:solidFill>
                <a:latin typeface="Calibri"/>
                <a:ea typeface="Calibri"/>
                <a:cs typeface="Calibri"/>
                <a:sym typeface="Calibri"/>
              </a:rPr>
              <a:t>consequences of rock exploitation.</a:t>
            </a:r>
            <a:endParaRPr b="1" i="0" sz="3200">
              <a:solidFill>
                <a:srgbClr val="1E4783"/>
              </a:solidFill>
              <a:latin typeface="Calibri"/>
              <a:ea typeface="Calibri"/>
              <a:cs typeface="Calibri"/>
              <a:sym typeface="Calibri"/>
            </a:endParaRPr>
          </a:p>
          <a:p>
            <a:pPr indent="-719138" lvl="0" marL="719138" marR="0" rtl="0" algn="l">
              <a:lnSpc>
                <a:spcPct val="90000"/>
              </a:lnSpc>
              <a:spcBef>
                <a:spcPts val="0"/>
              </a:spcBef>
              <a:spcAft>
                <a:spcPts val="0"/>
              </a:spcAft>
              <a:buClr>
                <a:srgbClr val="39304C"/>
              </a:buClr>
              <a:buSzPts val="3200"/>
              <a:buFont typeface="Glory"/>
              <a:buNone/>
            </a:pPr>
            <a:r>
              <a:t/>
            </a:r>
            <a:endParaRPr b="1" i="0" sz="3200">
              <a:solidFill>
                <a:srgbClr val="1E4783"/>
              </a:solidFill>
              <a:latin typeface="Glory"/>
              <a:ea typeface="Glory"/>
              <a:cs typeface="Glory"/>
              <a:sym typeface="Glor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nvSpPr>
        <p:spPr>
          <a:xfrm>
            <a:off x="646487" y="1928732"/>
            <a:ext cx="3277387" cy="2926827"/>
          </a:xfrm>
          <a:prstGeom prst="rect">
            <a:avLst/>
          </a:prstGeom>
          <a:noFill/>
          <a:ln>
            <a:noFill/>
          </a:ln>
        </p:spPr>
        <p:txBody>
          <a:bodyPr anchorCtr="0" anchor="t" bIns="45700" lIns="91425" spcFirstLastPara="1" rIns="91425" wrap="square" tIns="45700">
            <a:spAutoFit/>
          </a:bodyPr>
          <a:lstStyle/>
          <a:p>
            <a:pPr indent="0" lvl="1" marL="0" marR="0" rtl="0" algn="l">
              <a:lnSpc>
                <a:spcPct val="102625"/>
              </a:lnSpc>
              <a:spcBef>
                <a:spcPts val="0"/>
              </a:spcBef>
              <a:spcAft>
                <a:spcPts val="0"/>
              </a:spcAft>
              <a:buNone/>
            </a:pPr>
            <a:r>
              <a:rPr b="1" i="0" lang="en-US" sz="2400" u="none" cap="none" strike="noStrike">
                <a:solidFill>
                  <a:srgbClr val="1E4783"/>
                </a:solidFill>
                <a:latin typeface="Calibri"/>
                <a:ea typeface="Calibri"/>
                <a:cs typeface="Calibri"/>
                <a:sym typeface="Calibri"/>
              </a:rPr>
              <a:t>Environmental</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Coastline contaminated</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Reduced catches of shrimp and oyster</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Animals killed by the oil</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Coral extensively damaged</a:t>
            </a:r>
            <a:endParaRPr/>
          </a:p>
        </p:txBody>
      </p:sp>
      <p:sp>
        <p:nvSpPr>
          <p:cNvPr id="337" name="Google Shape;337;p30"/>
          <p:cNvSpPr txBox="1"/>
          <p:nvPr/>
        </p:nvSpPr>
        <p:spPr>
          <a:xfrm>
            <a:off x="8210712" y="1812891"/>
            <a:ext cx="3486150" cy="2926827"/>
          </a:xfrm>
          <a:prstGeom prst="rect">
            <a:avLst/>
          </a:prstGeom>
          <a:noFill/>
          <a:ln>
            <a:noFill/>
          </a:ln>
        </p:spPr>
        <p:txBody>
          <a:bodyPr anchorCtr="0" anchor="t" bIns="45700" lIns="91425" spcFirstLastPara="1" rIns="91425" wrap="square" tIns="45700">
            <a:spAutoFit/>
          </a:bodyPr>
          <a:lstStyle/>
          <a:p>
            <a:pPr indent="0" lvl="1" marL="0" marR="0" rtl="0" algn="l">
              <a:lnSpc>
                <a:spcPct val="102625"/>
              </a:lnSpc>
              <a:spcBef>
                <a:spcPts val="0"/>
              </a:spcBef>
              <a:spcAft>
                <a:spcPts val="0"/>
              </a:spcAft>
              <a:buNone/>
            </a:pPr>
            <a:r>
              <a:rPr b="1" i="0" lang="en-US" sz="2400" u="none" cap="none" strike="noStrike">
                <a:solidFill>
                  <a:srgbClr val="1E4783"/>
                </a:solidFill>
                <a:latin typeface="Calibri"/>
                <a:ea typeface="Calibri"/>
                <a:cs typeface="Calibri"/>
                <a:sym typeface="Calibri"/>
              </a:rPr>
              <a:t>Social</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Eleven workers killed</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Seventeen more injured</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Health of workers affected by oil and smoke</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Job losses, migration</a:t>
            </a:r>
            <a:endParaRPr/>
          </a:p>
        </p:txBody>
      </p:sp>
      <p:sp>
        <p:nvSpPr>
          <p:cNvPr id="338" name="Google Shape;338;p30"/>
          <p:cNvSpPr txBox="1"/>
          <p:nvPr/>
        </p:nvSpPr>
        <p:spPr>
          <a:xfrm>
            <a:off x="4259449" y="1928732"/>
            <a:ext cx="3434123" cy="2054793"/>
          </a:xfrm>
          <a:prstGeom prst="rect">
            <a:avLst/>
          </a:prstGeom>
          <a:noFill/>
          <a:ln>
            <a:noFill/>
          </a:ln>
        </p:spPr>
        <p:txBody>
          <a:bodyPr anchorCtr="0" anchor="t" bIns="45700" lIns="91425" spcFirstLastPara="1" rIns="91425" wrap="square" tIns="45700">
            <a:spAutoFit/>
          </a:bodyPr>
          <a:lstStyle/>
          <a:p>
            <a:pPr indent="0" lvl="1" marL="0" marR="0" rtl="0" algn="l">
              <a:lnSpc>
                <a:spcPct val="102625"/>
              </a:lnSpc>
              <a:spcBef>
                <a:spcPts val="0"/>
              </a:spcBef>
              <a:spcAft>
                <a:spcPts val="0"/>
              </a:spcAft>
              <a:buNone/>
            </a:pPr>
            <a:r>
              <a:rPr b="1" i="0" lang="en-US" sz="2400" u="none" cap="none" strike="noStrike">
                <a:solidFill>
                  <a:srgbClr val="1E4783"/>
                </a:solidFill>
                <a:latin typeface="Calibri"/>
                <a:ea typeface="Calibri"/>
                <a:cs typeface="Calibri"/>
                <a:sym typeface="Calibri"/>
              </a:rPr>
              <a:t>Economic</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Financial loss of $11.6 billion</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$8.7 billion impact on fishing</a:t>
            </a:r>
            <a:endParaRPr/>
          </a:p>
          <a:p>
            <a:pPr indent="-271463" lvl="1" marL="271463" marR="0" rtl="0" algn="l">
              <a:lnSpc>
                <a:spcPct val="123150"/>
              </a:lnSpc>
              <a:spcBef>
                <a:spcPts val="18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Tourism industry suffered </a:t>
            </a:r>
            <a:endParaRPr/>
          </a:p>
        </p:txBody>
      </p:sp>
      <p:sp>
        <p:nvSpPr>
          <p:cNvPr id="339" name="Google Shape;339;p30"/>
          <p:cNvSpPr/>
          <p:nvPr/>
        </p:nvSpPr>
        <p:spPr>
          <a:xfrm>
            <a:off x="301257" y="1351226"/>
            <a:ext cx="26557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Deepwater Horizon</a:t>
            </a:r>
            <a:endParaRPr/>
          </a:p>
        </p:txBody>
      </p:sp>
      <p:sp>
        <p:nvSpPr>
          <p:cNvPr id="340" name="Google Shape;340;p30"/>
          <p:cNvSpPr txBox="1"/>
          <p:nvPr/>
        </p:nvSpPr>
        <p:spPr>
          <a:xfrm>
            <a:off x="301257" y="300920"/>
            <a:ext cx="11724679" cy="1006163"/>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Calibri"/>
              <a:buNone/>
            </a:pPr>
            <a:r>
              <a:rPr b="1" i="0" lang="en-US" sz="3200">
                <a:solidFill>
                  <a:srgbClr val="E84141"/>
                </a:solidFill>
                <a:latin typeface="Calibri"/>
                <a:ea typeface="Calibri"/>
                <a:cs typeface="Calibri"/>
                <a:sym typeface="Calibri"/>
              </a:rPr>
              <a:t>5.5	</a:t>
            </a:r>
            <a:r>
              <a:rPr b="1" i="0" lang="en-US" sz="3200">
                <a:solidFill>
                  <a:srgbClr val="1E4783"/>
                </a:solidFill>
                <a:latin typeface="Calibri"/>
                <a:ea typeface="Calibri"/>
                <a:cs typeface="Calibri"/>
                <a:sym typeface="Calibri"/>
              </a:rPr>
              <a:t>Describe the environmental, economic and social </a:t>
            </a:r>
            <a:br>
              <a:rPr b="1" i="0" lang="en-US" sz="3200">
                <a:solidFill>
                  <a:srgbClr val="1E4783"/>
                </a:solidFill>
                <a:latin typeface="Calibri"/>
                <a:ea typeface="Calibri"/>
                <a:cs typeface="Calibri"/>
                <a:sym typeface="Calibri"/>
              </a:rPr>
            </a:br>
            <a:r>
              <a:rPr b="1" i="0" lang="en-US" sz="3200">
                <a:solidFill>
                  <a:srgbClr val="1E4783"/>
                </a:solidFill>
                <a:latin typeface="Calibri"/>
                <a:ea typeface="Calibri"/>
                <a:cs typeface="Calibri"/>
                <a:sym typeface="Calibri"/>
              </a:rPr>
              <a:t>consequences of rock exploitation.</a:t>
            </a:r>
            <a:endParaRPr b="1" i="0" sz="3200">
              <a:solidFill>
                <a:srgbClr val="1E4783"/>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1"/>
          <p:cNvSpPr txBox="1"/>
          <p:nvPr/>
        </p:nvSpPr>
        <p:spPr>
          <a:xfrm>
            <a:off x="301257" y="1804352"/>
            <a:ext cx="8518643" cy="39395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E4783"/>
                </a:solidFill>
                <a:latin typeface="Calibri"/>
                <a:ea typeface="Calibri"/>
                <a:cs typeface="Calibri"/>
                <a:sym typeface="Calibri"/>
              </a:rPr>
              <a:t>The oil spill covered an area over twice the size of Ireland. </a:t>
            </a:r>
            <a:endParaRPr/>
          </a:p>
          <a:p>
            <a:pPr indent="-269875" lvl="1" marL="358775" marR="0" rtl="0" algn="l">
              <a:spcBef>
                <a:spcPts val="6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Some of the oil was burned off the surface. </a:t>
            </a:r>
            <a:endParaRPr/>
          </a:p>
          <a:p>
            <a:pPr indent="-271463" lvl="2" marL="719138"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This released toxins into the air. </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Some oil was collected (skimmed) from the ocean surface. </a:t>
            </a:r>
            <a:endParaRPr/>
          </a:p>
          <a:p>
            <a:pPr indent="-271463" lvl="2" marL="719138"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However, the use of 1.8 million gallons of dispersant to make the oil sink made this task more difficult.</a:t>
            </a:r>
            <a:endParaRPr/>
          </a:p>
          <a:p>
            <a:pPr indent="-158750" lvl="0" marL="285750" marR="0" rtl="0" algn="l">
              <a:spcBef>
                <a:spcPts val="0"/>
              </a:spcBef>
              <a:spcAft>
                <a:spcPts val="0"/>
              </a:spcAft>
              <a:buClr>
                <a:srgbClr val="FF0000"/>
              </a:buClr>
              <a:buSzPts val="2000"/>
              <a:buFont typeface="Arial"/>
              <a:buNone/>
            </a:pPr>
            <a:r>
              <a:t/>
            </a:r>
            <a:endParaRPr sz="2000">
              <a:solidFill>
                <a:srgbClr val="1E4783"/>
              </a:solidFill>
              <a:latin typeface="Calibri"/>
              <a:ea typeface="Calibri"/>
              <a:cs typeface="Calibri"/>
              <a:sym typeface="Calibri"/>
            </a:endParaRPr>
          </a:p>
          <a:p>
            <a:pPr indent="0" lvl="0" marL="0" marR="0" rtl="0" algn="l">
              <a:spcBef>
                <a:spcPts val="0"/>
              </a:spcBef>
              <a:spcAft>
                <a:spcPts val="0"/>
              </a:spcAft>
              <a:buNone/>
            </a:pPr>
            <a:r>
              <a:rPr lang="en-US" sz="2000">
                <a:solidFill>
                  <a:srgbClr val="1E4783"/>
                </a:solidFill>
                <a:latin typeface="Calibri"/>
                <a:ea typeface="Calibri"/>
                <a:cs typeface="Calibri"/>
                <a:sym typeface="Calibri"/>
              </a:rPr>
              <a:t>A report on the oil spill recommended: </a:t>
            </a:r>
            <a:endParaRPr sz="2000">
              <a:solidFill>
                <a:srgbClr val="1E4783"/>
              </a:solidFill>
              <a:latin typeface="Calibri"/>
              <a:ea typeface="Calibri"/>
              <a:cs typeface="Calibri"/>
              <a:sym typeface="Calibri"/>
            </a:endParaRPr>
          </a:p>
          <a:p>
            <a:pPr indent="-269875" lvl="1" marL="358775" marR="0" rtl="0" algn="l">
              <a:spcBef>
                <a:spcPts val="60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Improving oil-rig safety</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Safeguarding the environment</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Improving the response to oil spills</a:t>
            </a:r>
            <a:endParaRPr/>
          </a:p>
          <a:p>
            <a:pPr indent="-269875" lvl="1" marL="358775" marR="0" rtl="0" algn="l">
              <a:spcBef>
                <a:spcPts val="0"/>
              </a:spcBef>
              <a:spcAft>
                <a:spcPts val="0"/>
              </a:spcAft>
              <a:buClr>
                <a:srgbClr val="E84141"/>
              </a:buClr>
              <a:buSzPts val="2000"/>
              <a:buFont typeface="Arial"/>
              <a:buChar char="•"/>
            </a:pPr>
            <a:r>
              <a:rPr b="0" i="0" lang="en-US" sz="2000" u="none" cap="none" strike="noStrike">
                <a:solidFill>
                  <a:srgbClr val="1E4783"/>
                </a:solidFill>
                <a:latin typeface="Calibri"/>
                <a:ea typeface="Calibri"/>
                <a:cs typeface="Calibri"/>
                <a:sym typeface="Calibri"/>
              </a:rPr>
              <a:t>Decreasing the likelihood of oil spills from similar accidents in future.</a:t>
            </a:r>
            <a:endParaRPr b="0" i="0" sz="2000" u="none" cap="none" strike="noStrike">
              <a:solidFill>
                <a:srgbClr val="1E4783"/>
              </a:solidFill>
              <a:latin typeface="Calibri"/>
              <a:ea typeface="Calibri"/>
              <a:cs typeface="Calibri"/>
              <a:sym typeface="Calibri"/>
            </a:endParaRPr>
          </a:p>
        </p:txBody>
      </p:sp>
      <p:sp>
        <p:nvSpPr>
          <p:cNvPr id="346" name="Google Shape;346;p31"/>
          <p:cNvSpPr/>
          <p:nvPr/>
        </p:nvSpPr>
        <p:spPr>
          <a:xfrm>
            <a:off x="301257" y="1323092"/>
            <a:ext cx="818563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E4783"/>
                </a:solidFill>
                <a:latin typeface="Calibri"/>
                <a:ea typeface="Calibri"/>
                <a:cs typeface="Calibri"/>
                <a:sym typeface="Calibri"/>
              </a:rPr>
              <a:t>Deepwater Horizon: Long-term implications and sustainability</a:t>
            </a:r>
            <a:endParaRPr/>
          </a:p>
        </p:txBody>
      </p:sp>
      <p:sp>
        <p:nvSpPr>
          <p:cNvPr id="347" name="Google Shape;347;p31"/>
          <p:cNvSpPr txBox="1"/>
          <p:nvPr/>
        </p:nvSpPr>
        <p:spPr>
          <a:xfrm>
            <a:off x="301257" y="300920"/>
            <a:ext cx="11724679" cy="1006163"/>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Calibri"/>
              <a:buNone/>
            </a:pPr>
            <a:r>
              <a:rPr b="1" i="0" lang="en-US" sz="3200">
                <a:solidFill>
                  <a:srgbClr val="E84141"/>
                </a:solidFill>
                <a:latin typeface="Calibri"/>
                <a:ea typeface="Calibri"/>
                <a:cs typeface="Calibri"/>
                <a:sym typeface="Calibri"/>
              </a:rPr>
              <a:t>5.5	</a:t>
            </a:r>
            <a:r>
              <a:rPr b="1" i="0" lang="en-US" sz="3200">
                <a:solidFill>
                  <a:srgbClr val="1E4783"/>
                </a:solidFill>
                <a:latin typeface="Calibri"/>
                <a:ea typeface="Calibri"/>
                <a:cs typeface="Calibri"/>
                <a:sym typeface="Calibri"/>
              </a:rPr>
              <a:t>Describe the environmental, economic and social </a:t>
            </a:r>
            <a:br>
              <a:rPr b="1" i="0" lang="en-US" sz="3200">
                <a:solidFill>
                  <a:srgbClr val="1E4783"/>
                </a:solidFill>
                <a:latin typeface="Calibri"/>
                <a:ea typeface="Calibri"/>
                <a:cs typeface="Calibri"/>
                <a:sym typeface="Calibri"/>
              </a:rPr>
            </a:br>
            <a:r>
              <a:rPr b="1" i="0" lang="en-US" sz="3200">
                <a:solidFill>
                  <a:srgbClr val="1E4783"/>
                </a:solidFill>
                <a:latin typeface="Calibri"/>
                <a:ea typeface="Calibri"/>
                <a:cs typeface="Calibri"/>
                <a:sym typeface="Calibri"/>
              </a:rPr>
              <a:t>consequences of rock exploitation.</a:t>
            </a:r>
            <a:endParaRPr b="1" i="0" sz="3200">
              <a:solidFill>
                <a:srgbClr val="1E4783"/>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2"/>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53" name="Google Shape;353;p32"/>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1E4783"/>
                </a:solidFill>
                <a:latin typeface="Calibri"/>
                <a:ea typeface="Calibri"/>
                <a:cs typeface="Calibri"/>
                <a:sym typeface="Calibri"/>
              </a:rPr>
              <a:t>Go to Section 5.5 on page 19 of your Skills Book.</a:t>
            </a:r>
            <a:endParaRPr/>
          </a:p>
        </p:txBody>
      </p:sp>
      <p:sp>
        <p:nvSpPr>
          <p:cNvPr id="354" name="Google Shape;354;p32"/>
          <p:cNvSpPr txBox="1"/>
          <p:nvPr/>
        </p:nvSpPr>
        <p:spPr>
          <a:xfrm>
            <a:off x="301257" y="300920"/>
            <a:ext cx="11724679" cy="1006163"/>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Calibri"/>
              <a:buNone/>
            </a:pPr>
            <a:r>
              <a:rPr b="1" i="0" lang="en-US" sz="3200">
                <a:solidFill>
                  <a:srgbClr val="E84141"/>
                </a:solidFill>
                <a:latin typeface="Calibri"/>
                <a:ea typeface="Calibri"/>
                <a:cs typeface="Calibri"/>
                <a:sym typeface="Calibri"/>
              </a:rPr>
              <a:t>5.5	</a:t>
            </a:r>
            <a:r>
              <a:rPr b="1" i="0" lang="en-US" sz="3200">
                <a:solidFill>
                  <a:srgbClr val="1E4783"/>
                </a:solidFill>
                <a:latin typeface="Calibri"/>
                <a:ea typeface="Calibri"/>
                <a:cs typeface="Calibri"/>
                <a:sym typeface="Calibri"/>
              </a:rPr>
              <a:t>Describe the environmental, economic and social </a:t>
            </a:r>
            <a:br>
              <a:rPr b="1" i="0" lang="en-US" sz="3200">
                <a:solidFill>
                  <a:srgbClr val="1E4783"/>
                </a:solidFill>
                <a:latin typeface="Calibri"/>
                <a:ea typeface="Calibri"/>
                <a:cs typeface="Calibri"/>
                <a:sym typeface="Calibri"/>
              </a:rPr>
            </a:br>
            <a:r>
              <a:rPr b="1" i="0" lang="en-US" sz="3200">
                <a:solidFill>
                  <a:srgbClr val="1E4783"/>
                </a:solidFill>
                <a:latin typeface="Calibri"/>
                <a:ea typeface="Calibri"/>
                <a:cs typeface="Calibri"/>
                <a:sym typeface="Calibri"/>
              </a:rPr>
              <a:t>consequences of rock exploitation.</a:t>
            </a:r>
            <a:endParaRPr b="1" i="0" sz="3200">
              <a:solidFill>
                <a:srgbClr val="1E4783"/>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3"/>
          <p:cNvSpPr txBox="1"/>
          <p:nvPr/>
        </p:nvSpPr>
        <p:spPr>
          <a:xfrm>
            <a:off x="431999" y="334948"/>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Assess your progress</a:t>
            </a:r>
            <a:endParaRPr/>
          </a:p>
        </p:txBody>
      </p:sp>
      <p:sp>
        <p:nvSpPr>
          <p:cNvPr id="360" name="Google Shape;360;p33"/>
          <p:cNvSpPr txBox="1"/>
          <p:nvPr/>
        </p:nvSpPr>
        <p:spPr>
          <a:xfrm>
            <a:off x="431999" y="967341"/>
            <a:ext cx="9576295" cy="400110"/>
          </a:xfrm>
          <a:prstGeom prst="rect">
            <a:avLst/>
          </a:prstGeom>
          <a:noFill/>
          <a:ln cap="flat" cmpd="sng" w="9525">
            <a:solidFill>
              <a:schemeClr val="accent4"/>
            </a:solidFill>
            <a:prstDash val="solid"/>
            <a:miter lim="800000"/>
            <a:headEnd len="sm" w="sm" type="none"/>
            <a:tailEnd len="sm" w="sm" type="none"/>
          </a:ln>
          <a:effectLst>
            <a:outerShdw blurRad="40000" rotWithShape="0" dir="5400000" dist="20000">
              <a:schemeClr val="lt1">
                <a:alpha val="14901"/>
              </a:scheme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E84141"/>
                </a:solidFill>
                <a:latin typeface="Calibri"/>
                <a:ea typeface="Calibri"/>
                <a:cs typeface="Calibri"/>
                <a:sym typeface="Calibri"/>
              </a:rPr>
              <a:t>Go to page 20 of your Skills Book and assess your progress.</a:t>
            </a:r>
            <a:endParaRPr/>
          </a:p>
        </p:txBody>
      </p:sp>
      <p:sp>
        <p:nvSpPr>
          <p:cNvPr id="361" name="Google Shape;361;p33"/>
          <p:cNvSpPr txBox="1"/>
          <p:nvPr/>
        </p:nvSpPr>
        <p:spPr>
          <a:xfrm>
            <a:off x="431999" y="4956072"/>
            <a:ext cx="9576296" cy="707886"/>
          </a:xfrm>
          <a:prstGeom prst="rect">
            <a:avLst/>
          </a:prstGeom>
          <a:noFill/>
          <a:ln cap="flat" cmpd="sng" w="9525">
            <a:solidFill>
              <a:schemeClr val="accent4"/>
            </a:solidFill>
            <a:prstDash val="solid"/>
            <a:miter lim="800000"/>
            <a:headEnd len="sm" w="sm" type="none"/>
            <a:tailEnd len="sm" w="sm" type="none"/>
          </a:ln>
          <a:effectLst>
            <a:outerShdw blurRad="40000" rotWithShape="0" dir="5400000" dist="20000">
              <a:schemeClr val="accent4">
                <a:alpha val="37647"/>
              </a:scheme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E84141"/>
                </a:solidFill>
                <a:latin typeface="Calibri"/>
                <a:ea typeface="Calibri"/>
                <a:cs typeface="Calibri"/>
                <a:sym typeface="Calibri"/>
              </a:rPr>
              <a:t>Identify any gaps in your learning. Use the Rapid Revision on page 53 of your Textbook to jog your memory.</a:t>
            </a:r>
            <a:endParaRPr/>
          </a:p>
        </p:txBody>
      </p:sp>
      <p:sp>
        <p:nvSpPr>
          <p:cNvPr id="362" name="Google Shape;362;p33"/>
          <p:cNvSpPr txBox="1"/>
          <p:nvPr/>
        </p:nvSpPr>
        <p:spPr>
          <a:xfrm>
            <a:off x="431999" y="1492732"/>
            <a:ext cx="9440546" cy="3463425"/>
          </a:xfrm>
          <a:prstGeom prst="rect">
            <a:avLst/>
          </a:prstGeom>
          <a:noFill/>
          <a:ln>
            <a:noFill/>
          </a:ln>
        </p:spPr>
        <p:txBody>
          <a:bodyPr anchorCtr="0" anchor="t" bIns="45700" lIns="91425" spcFirstLastPara="1" rIns="91425" wrap="square" tIns="45700">
            <a:noAutofit/>
          </a:bodyPr>
          <a:lstStyle/>
          <a:p>
            <a:pPr indent="-719138" lvl="0" marL="719138" marR="0" rtl="0" algn="l">
              <a:spcBef>
                <a:spcPts val="0"/>
              </a:spcBef>
              <a:spcAft>
                <a:spcPts val="0"/>
              </a:spcAft>
              <a:buNone/>
            </a:pPr>
            <a:r>
              <a:rPr b="1" lang="en-US" sz="2400">
                <a:solidFill>
                  <a:srgbClr val="E84141"/>
                </a:solidFill>
                <a:latin typeface="Calibri"/>
                <a:ea typeface="Calibri"/>
                <a:cs typeface="Calibri"/>
                <a:sym typeface="Calibri"/>
              </a:rPr>
              <a:t>5.1 </a:t>
            </a:r>
            <a:r>
              <a:rPr b="1" lang="en-US" sz="2400">
                <a:solidFill>
                  <a:srgbClr val="1E4783"/>
                </a:solidFill>
                <a:latin typeface="Calibri"/>
                <a:ea typeface="Calibri"/>
                <a:cs typeface="Calibri"/>
                <a:sym typeface="Calibri"/>
              </a:rPr>
              <a:t>Describe the three different type of rocks and the rock cycle. </a:t>
            </a:r>
            <a:endParaRPr/>
          </a:p>
          <a:p>
            <a:pPr indent="-719138" lvl="0" marL="719138" marR="0" rtl="0" algn="l">
              <a:spcBef>
                <a:spcPts val="1800"/>
              </a:spcBef>
              <a:spcAft>
                <a:spcPts val="0"/>
              </a:spcAft>
              <a:buNone/>
            </a:pPr>
            <a:r>
              <a:rPr b="1" lang="en-US" sz="2400">
                <a:solidFill>
                  <a:srgbClr val="E84141"/>
                </a:solidFill>
                <a:latin typeface="Calibri"/>
                <a:ea typeface="Calibri"/>
                <a:cs typeface="Calibri"/>
                <a:sym typeface="Calibri"/>
              </a:rPr>
              <a:t>5.2 </a:t>
            </a:r>
            <a:r>
              <a:rPr b="1" lang="en-US" sz="2400">
                <a:solidFill>
                  <a:srgbClr val="1E4783"/>
                </a:solidFill>
                <a:latin typeface="Calibri"/>
                <a:ea typeface="Calibri"/>
                <a:cs typeface="Calibri"/>
                <a:sym typeface="Calibri"/>
              </a:rPr>
              <a:t>Explain how different rocks are formed.</a:t>
            </a:r>
            <a:endParaRPr/>
          </a:p>
          <a:p>
            <a:pPr indent="-719138" lvl="0" marL="719138" marR="0" rtl="0" algn="l">
              <a:spcBef>
                <a:spcPts val="1800"/>
              </a:spcBef>
              <a:spcAft>
                <a:spcPts val="0"/>
              </a:spcAft>
              <a:buNone/>
            </a:pPr>
            <a:r>
              <a:rPr b="1" lang="en-US" sz="2400">
                <a:solidFill>
                  <a:srgbClr val="E84141"/>
                </a:solidFill>
                <a:latin typeface="Calibri"/>
                <a:ea typeface="Calibri"/>
                <a:cs typeface="Calibri"/>
                <a:sym typeface="Calibri"/>
              </a:rPr>
              <a:t>5.3 </a:t>
            </a:r>
            <a:r>
              <a:rPr b="1" lang="en-US" sz="2400">
                <a:solidFill>
                  <a:srgbClr val="1E4783"/>
                </a:solidFill>
                <a:latin typeface="Calibri"/>
                <a:ea typeface="Calibri"/>
                <a:cs typeface="Calibri"/>
                <a:sym typeface="Calibri"/>
              </a:rPr>
              <a:t>Identify where different rock types are found in Ireland. </a:t>
            </a:r>
            <a:endParaRPr/>
          </a:p>
          <a:p>
            <a:pPr indent="-719138" lvl="0" marL="719138" marR="0" rtl="0" algn="l">
              <a:spcBef>
                <a:spcPts val="1800"/>
              </a:spcBef>
              <a:spcAft>
                <a:spcPts val="0"/>
              </a:spcAft>
              <a:buNone/>
            </a:pPr>
            <a:r>
              <a:rPr b="1" lang="en-US" sz="2400">
                <a:solidFill>
                  <a:srgbClr val="E84141"/>
                </a:solidFill>
                <a:latin typeface="Calibri"/>
                <a:ea typeface="Calibri"/>
                <a:cs typeface="Calibri"/>
                <a:sym typeface="Calibri"/>
              </a:rPr>
              <a:t>5.4 </a:t>
            </a:r>
            <a:r>
              <a:rPr b="1" lang="en-US" sz="2400">
                <a:solidFill>
                  <a:srgbClr val="1E4783"/>
                </a:solidFill>
                <a:latin typeface="Calibri"/>
                <a:ea typeface="Calibri"/>
                <a:cs typeface="Calibri"/>
                <a:sym typeface="Calibri"/>
              </a:rPr>
              <a:t>Describe and explain rock exploitation.</a:t>
            </a:r>
            <a:endParaRPr/>
          </a:p>
          <a:p>
            <a:pPr indent="-719138" lvl="0" marL="719138" marR="0" rtl="0" algn="l">
              <a:spcBef>
                <a:spcPts val="1800"/>
              </a:spcBef>
              <a:spcAft>
                <a:spcPts val="0"/>
              </a:spcAft>
              <a:buNone/>
            </a:pPr>
            <a:r>
              <a:rPr b="1" lang="en-US" sz="2400">
                <a:solidFill>
                  <a:srgbClr val="E84141"/>
                </a:solidFill>
                <a:latin typeface="Calibri"/>
                <a:ea typeface="Calibri"/>
                <a:cs typeface="Calibri"/>
                <a:sym typeface="Calibri"/>
              </a:rPr>
              <a:t>5.5  </a:t>
            </a:r>
            <a:r>
              <a:rPr b="1" lang="en-US" sz="2400">
                <a:solidFill>
                  <a:srgbClr val="1E4783"/>
                </a:solidFill>
                <a:latin typeface="Calibri"/>
                <a:ea typeface="Calibri"/>
                <a:cs typeface="Calibri"/>
                <a:sym typeface="Calibri"/>
              </a:rPr>
              <a:t>Describe the environmental, economic and social consequences of rock exploitation.	</a:t>
            </a:r>
            <a:endParaRPr sz="2400">
              <a:solidFill>
                <a:srgbClr val="1E4783"/>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nvSpPr>
        <p:spPr>
          <a:xfrm>
            <a:off x="320209" y="308241"/>
            <a:ext cx="11825545" cy="618101"/>
          </a:xfrm>
          <a:prstGeom prst="rect">
            <a:avLst/>
          </a:prstGeom>
          <a:noFill/>
          <a:ln>
            <a:noFill/>
          </a:ln>
        </p:spPr>
        <p:txBody>
          <a:bodyPr anchorCtr="0" anchor="t" bIns="45700" lIns="91425" spcFirstLastPara="1" rIns="91425" wrap="square" tIns="45700">
            <a:noAutofit/>
          </a:bodyPr>
          <a:lstStyle/>
          <a:p>
            <a:pPr indent="-623888" lvl="0" marL="623888" marR="0" rtl="0" algn="l">
              <a:lnSpc>
                <a:spcPct val="90000"/>
              </a:lnSpc>
              <a:spcBef>
                <a:spcPts val="0"/>
              </a:spcBef>
              <a:spcAft>
                <a:spcPts val="0"/>
              </a:spcAft>
              <a:buClr>
                <a:srgbClr val="3F3153"/>
              </a:buClr>
              <a:buSzPts val="2560"/>
              <a:buFont typeface="Calibri"/>
              <a:buNone/>
            </a:pPr>
            <a:r>
              <a:rPr b="1" i="0" lang="en-US" sz="3200" u="none" cap="none" strike="noStrike">
                <a:solidFill>
                  <a:srgbClr val="E84141"/>
                </a:solidFill>
                <a:latin typeface="Calibri"/>
                <a:ea typeface="Calibri"/>
                <a:cs typeface="Calibri"/>
                <a:sym typeface="Calibri"/>
              </a:rPr>
              <a:t>5.1 	</a:t>
            </a:r>
            <a:r>
              <a:rPr b="1" i="0" lang="en-US" sz="3200" u="none" cap="none" strike="noStrike">
                <a:solidFill>
                  <a:srgbClr val="1E4783"/>
                </a:solidFill>
                <a:latin typeface="Calibri"/>
                <a:ea typeface="Calibri"/>
                <a:cs typeface="Calibri"/>
                <a:sym typeface="Calibri"/>
              </a:rPr>
              <a:t>Describe the three different type of rocks and the rock cycle. </a:t>
            </a:r>
            <a:endParaRPr/>
          </a:p>
        </p:txBody>
      </p:sp>
      <p:sp>
        <p:nvSpPr>
          <p:cNvPr id="108" name="Google Shape;108;p4"/>
          <p:cNvSpPr txBox="1"/>
          <p:nvPr/>
        </p:nvSpPr>
        <p:spPr>
          <a:xfrm>
            <a:off x="1467479" y="1019527"/>
            <a:ext cx="9257041" cy="15220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E4783"/>
              </a:buClr>
              <a:buSzPts val="2400"/>
              <a:buFont typeface="Arial"/>
              <a:buNone/>
            </a:pPr>
            <a:r>
              <a:rPr b="0" i="0" lang="en-US" sz="2400" u="none" cap="none" strike="noStrike">
                <a:solidFill>
                  <a:srgbClr val="1E4783"/>
                </a:solidFill>
                <a:latin typeface="Calibri"/>
                <a:ea typeface="Calibri"/>
                <a:cs typeface="Calibri"/>
                <a:sym typeface="Calibri"/>
              </a:rPr>
              <a:t>The crust of the Earth is made of solid rock. There are three types of rock. </a:t>
            </a:r>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1E4783"/>
              </a:solidFill>
              <a:latin typeface="Calibri"/>
              <a:ea typeface="Calibri"/>
              <a:cs typeface="Calibri"/>
              <a:sym typeface="Calibri"/>
            </a:endParaRPr>
          </a:p>
          <a:p>
            <a:pPr indent="0" lvl="0" marL="0" marR="0" rtl="0" algn="ctr">
              <a:spcBef>
                <a:spcPts val="0"/>
              </a:spcBef>
              <a:spcAft>
                <a:spcPts val="0"/>
              </a:spcAft>
              <a:buNone/>
            </a:pPr>
            <a:r>
              <a:rPr b="1" i="0" lang="en-US" sz="2400" u="none" cap="none" strike="noStrike">
                <a:solidFill>
                  <a:srgbClr val="1E4783"/>
                </a:solidFill>
                <a:latin typeface="Calibri"/>
                <a:ea typeface="Calibri"/>
                <a:cs typeface="Calibri"/>
                <a:sym typeface="Calibri"/>
              </a:rPr>
              <a:t>Igneous rocks             Sedimentary rocks              Metamorphic rocks </a:t>
            </a:r>
            <a:endParaRPr/>
          </a:p>
          <a:p>
            <a:pPr indent="-404813" lvl="0" marL="404813" marR="0" rtl="0" algn="l">
              <a:lnSpc>
                <a:spcPct val="102625"/>
              </a:lnSpc>
              <a:spcBef>
                <a:spcPts val="0"/>
              </a:spcBef>
              <a:spcAft>
                <a:spcPts val="0"/>
              </a:spcAft>
              <a:buNone/>
            </a:pPr>
            <a:r>
              <a:t/>
            </a:r>
            <a:endParaRPr b="0" i="0" sz="2400" u="none" cap="none" strike="noStrike">
              <a:solidFill>
                <a:srgbClr val="1E4783"/>
              </a:solidFill>
              <a:latin typeface="Calibri"/>
              <a:ea typeface="Calibri"/>
              <a:cs typeface="Calibri"/>
              <a:sym typeface="Calibri"/>
            </a:endParaRPr>
          </a:p>
        </p:txBody>
      </p:sp>
      <p:pic>
        <p:nvPicPr>
          <p:cNvPr id="109" name="Google Shape;109;p4"/>
          <p:cNvPicPr preferRelativeResize="0"/>
          <p:nvPr/>
        </p:nvPicPr>
        <p:blipFill rotWithShape="1">
          <a:blip r:embed="rId3">
            <a:alphaModFix/>
          </a:blip>
          <a:srcRect b="0" l="0" r="0" t="0"/>
          <a:stretch/>
        </p:blipFill>
        <p:spPr>
          <a:xfrm>
            <a:off x="4778802" y="4233554"/>
            <a:ext cx="2190592" cy="1479429"/>
          </a:xfrm>
          <a:prstGeom prst="rect">
            <a:avLst/>
          </a:prstGeom>
          <a:noFill/>
          <a:ln>
            <a:noFill/>
          </a:ln>
        </p:spPr>
      </p:pic>
      <p:pic>
        <p:nvPicPr>
          <p:cNvPr descr="A picture containing dessert&#10;&#10;Description automatically generated" id="110" name="Google Shape;110;p4"/>
          <p:cNvPicPr preferRelativeResize="0"/>
          <p:nvPr/>
        </p:nvPicPr>
        <p:blipFill rotWithShape="1">
          <a:blip r:embed="rId4">
            <a:alphaModFix/>
          </a:blip>
          <a:srcRect b="0" l="0" r="0" t="0"/>
          <a:stretch/>
        </p:blipFill>
        <p:spPr>
          <a:xfrm>
            <a:off x="567087" y="2489146"/>
            <a:ext cx="1874805" cy="1678929"/>
          </a:xfrm>
          <a:prstGeom prst="rect">
            <a:avLst/>
          </a:prstGeom>
          <a:noFill/>
          <a:ln>
            <a:noFill/>
          </a:ln>
        </p:spPr>
      </p:pic>
      <p:pic>
        <p:nvPicPr>
          <p:cNvPr descr="A picture containing bread, snack food, stone&#10;&#10;Description automatically generated" id="111" name="Google Shape;111;p4"/>
          <p:cNvPicPr preferRelativeResize="0"/>
          <p:nvPr/>
        </p:nvPicPr>
        <p:blipFill rotWithShape="1">
          <a:blip r:embed="rId5">
            <a:alphaModFix/>
          </a:blip>
          <a:srcRect b="0" l="0" r="0" t="0"/>
          <a:stretch/>
        </p:blipFill>
        <p:spPr>
          <a:xfrm>
            <a:off x="3898117" y="2510973"/>
            <a:ext cx="2815995" cy="1635289"/>
          </a:xfrm>
          <a:prstGeom prst="rect">
            <a:avLst/>
          </a:prstGeom>
          <a:noFill/>
          <a:ln>
            <a:noFill/>
          </a:ln>
        </p:spPr>
      </p:pic>
      <p:pic>
        <p:nvPicPr>
          <p:cNvPr descr="A close-up of a stone&#10;&#10;Description automatically generated with medium confidence" id="112" name="Google Shape;112;p4"/>
          <p:cNvPicPr preferRelativeResize="0"/>
          <p:nvPr/>
        </p:nvPicPr>
        <p:blipFill rotWithShape="1">
          <a:blip r:embed="rId6">
            <a:alphaModFix/>
          </a:blip>
          <a:srcRect b="0" l="0" r="0" t="0"/>
          <a:stretch/>
        </p:blipFill>
        <p:spPr>
          <a:xfrm>
            <a:off x="1707545" y="3953298"/>
            <a:ext cx="2190592" cy="1920011"/>
          </a:xfrm>
          <a:prstGeom prst="rect">
            <a:avLst/>
          </a:prstGeom>
          <a:noFill/>
          <a:ln>
            <a:noFill/>
          </a:ln>
        </p:spPr>
      </p:pic>
      <p:pic>
        <p:nvPicPr>
          <p:cNvPr descr="A rock with a dark background&#10;&#10;Description automatically generated with low confidence" id="113" name="Google Shape;113;p4"/>
          <p:cNvPicPr preferRelativeResize="0"/>
          <p:nvPr/>
        </p:nvPicPr>
        <p:blipFill rotWithShape="1">
          <a:blip r:embed="rId7">
            <a:alphaModFix/>
          </a:blip>
          <a:srcRect b="0" l="0" r="0" t="0"/>
          <a:stretch/>
        </p:blipFill>
        <p:spPr>
          <a:xfrm>
            <a:off x="7720475" y="3918461"/>
            <a:ext cx="2763980" cy="2072985"/>
          </a:xfrm>
          <a:prstGeom prst="rect">
            <a:avLst/>
          </a:prstGeom>
          <a:noFill/>
          <a:ln>
            <a:noFill/>
          </a:ln>
        </p:spPr>
      </p:pic>
      <p:pic>
        <p:nvPicPr>
          <p:cNvPr descr="A close-up of a rock&#10;&#10;Description automatically generated with medium confidence" id="114" name="Google Shape;114;p4"/>
          <p:cNvPicPr preferRelativeResize="0"/>
          <p:nvPr/>
        </p:nvPicPr>
        <p:blipFill rotWithShape="1">
          <a:blip r:embed="rId8">
            <a:alphaModFix/>
          </a:blip>
          <a:srcRect b="0" l="0" r="0" t="0"/>
          <a:stretch/>
        </p:blipFill>
        <p:spPr>
          <a:xfrm>
            <a:off x="7364995" y="2634735"/>
            <a:ext cx="2441868" cy="15658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graphicFrame>
        <p:nvGraphicFramePr>
          <p:cNvPr id="119" name="Google Shape;119;p5"/>
          <p:cNvGraphicFramePr/>
          <p:nvPr/>
        </p:nvGraphicFramePr>
        <p:xfrm>
          <a:off x="2032000" y="1234440"/>
          <a:ext cx="3000000" cy="3000000"/>
        </p:xfrm>
        <a:graphic>
          <a:graphicData uri="http://schemas.openxmlformats.org/drawingml/2006/table">
            <a:tbl>
              <a:tblPr bandRow="1" firstRow="1">
                <a:noFill/>
                <a:tableStyleId>{9680D956-6CBE-41CD-9422-F8A1E81EB0F6}</a:tableStyleId>
              </a:tblPr>
              <a:tblGrid>
                <a:gridCol w="2709325"/>
                <a:gridCol w="2709325"/>
                <a:gridCol w="2709325"/>
              </a:tblGrid>
              <a:tr h="370850">
                <a:tc>
                  <a:txBody>
                    <a:bodyPr/>
                    <a:lstStyle/>
                    <a:p>
                      <a:pPr indent="0" lvl="0" marL="0" marR="0" rtl="0" algn="ctr">
                        <a:spcBef>
                          <a:spcPts val="0"/>
                        </a:spcBef>
                        <a:spcAft>
                          <a:spcPts val="0"/>
                        </a:spcAft>
                        <a:buNone/>
                      </a:pPr>
                      <a:r>
                        <a:rPr b="1" lang="en-US" sz="2400" u="none" cap="none" strike="noStrike">
                          <a:solidFill>
                            <a:srgbClr val="1E4783"/>
                          </a:solidFill>
                        </a:rPr>
                        <a:t>Igneous</a:t>
                      </a:r>
                      <a:endParaRPr/>
                    </a:p>
                  </a:txBody>
                  <a:tcPr marT="45725" marB="45725" marR="91450" marL="91450"/>
                </a:tc>
                <a:tc>
                  <a:txBody>
                    <a:bodyPr/>
                    <a:lstStyle/>
                    <a:p>
                      <a:pPr indent="0" lvl="0" marL="0" marR="0" rtl="0" algn="ctr">
                        <a:spcBef>
                          <a:spcPts val="0"/>
                        </a:spcBef>
                        <a:spcAft>
                          <a:spcPts val="0"/>
                        </a:spcAft>
                        <a:buNone/>
                      </a:pPr>
                      <a:r>
                        <a:rPr b="1" lang="en-US" sz="2400" u="none" cap="none" strike="noStrike">
                          <a:solidFill>
                            <a:srgbClr val="1E4783"/>
                          </a:solidFill>
                        </a:rPr>
                        <a:t>Sedimentary</a:t>
                      </a:r>
                      <a:endParaRPr/>
                    </a:p>
                  </a:txBody>
                  <a:tcPr marT="45725" marB="45725" marR="91450" marL="91450"/>
                </a:tc>
                <a:tc>
                  <a:txBody>
                    <a:bodyPr/>
                    <a:lstStyle/>
                    <a:p>
                      <a:pPr indent="0" lvl="0" marL="0" marR="0" rtl="0" algn="ctr">
                        <a:spcBef>
                          <a:spcPts val="0"/>
                        </a:spcBef>
                        <a:spcAft>
                          <a:spcPts val="0"/>
                        </a:spcAft>
                        <a:buNone/>
                      </a:pPr>
                      <a:r>
                        <a:rPr b="1" lang="en-US" sz="2400" u="none" cap="none" strike="noStrike">
                          <a:solidFill>
                            <a:srgbClr val="1E4783"/>
                          </a:solidFill>
                        </a:rPr>
                        <a:t>Metamorphic</a:t>
                      </a:r>
                      <a:endParaRPr/>
                    </a:p>
                  </a:txBody>
                  <a:tcPr marT="45725" marB="45725" marR="91450" marL="91450"/>
                </a:tc>
              </a:tr>
              <a:tr h="370850">
                <a:tc>
                  <a:txBody>
                    <a:bodyPr/>
                    <a:lstStyle/>
                    <a:p>
                      <a:pPr indent="0" lvl="0" marL="0" marR="0" rtl="0" algn="l">
                        <a:spcBef>
                          <a:spcPts val="0"/>
                        </a:spcBef>
                        <a:spcAft>
                          <a:spcPts val="0"/>
                        </a:spcAft>
                        <a:buNone/>
                      </a:pPr>
                      <a:r>
                        <a:rPr lang="en-US" sz="1800" u="none" cap="none" strike="noStrike">
                          <a:solidFill>
                            <a:srgbClr val="1E4783"/>
                          </a:solidFill>
                        </a:rPr>
                        <a:t>The first rocks to form were igneous. </a:t>
                      </a:r>
                      <a:endParaRPr/>
                    </a:p>
                    <a:p>
                      <a:pPr indent="0" lvl="0" marL="0" marR="0" rtl="0" algn="l">
                        <a:spcBef>
                          <a:spcPts val="0"/>
                        </a:spcBef>
                        <a:spcAft>
                          <a:spcPts val="0"/>
                        </a:spcAft>
                        <a:buNone/>
                      </a:pPr>
                      <a:r>
                        <a:t/>
                      </a:r>
                      <a:endParaRPr sz="1800">
                        <a:solidFill>
                          <a:srgbClr val="1E4783"/>
                        </a:solidFill>
                      </a:endParaRPr>
                    </a:p>
                    <a:p>
                      <a:pPr indent="0" lvl="0" marL="0" marR="0" rtl="0" algn="l">
                        <a:spcBef>
                          <a:spcPts val="0"/>
                        </a:spcBef>
                        <a:spcAft>
                          <a:spcPts val="0"/>
                        </a:spcAft>
                        <a:buNone/>
                      </a:pPr>
                      <a:r>
                        <a:rPr lang="en-US" sz="1800">
                          <a:solidFill>
                            <a:srgbClr val="1E4783"/>
                          </a:solidFill>
                        </a:rPr>
                        <a:t>These rocks are formed when magma cools in the crust, or when lava cools on the Earth’s surface. </a:t>
                      </a:r>
                      <a:endParaRPr/>
                    </a:p>
                    <a:p>
                      <a:pPr indent="0" lvl="0" marL="0" marR="0" rtl="0" algn="l">
                        <a:spcBef>
                          <a:spcPts val="0"/>
                        </a:spcBef>
                        <a:spcAft>
                          <a:spcPts val="0"/>
                        </a:spcAft>
                        <a:buNone/>
                      </a:pPr>
                      <a:r>
                        <a:t/>
                      </a:r>
                      <a:endParaRPr sz="1800">
                        <a:solidFill>
                          <a:srgbClr val="1E4783"/>
                        </a:solidFill>
                      </a:endParaRPr>
                    </a:p>
                    <a:p>
                      <a:pPr indent="0" lvl="0" marL="0" marR="0" rtl="0" algn="l">
                        <a:spcBef>
                          <a:spcPts val="0"/>
                        </a:spcBef>
                        <a:spcAft>
                          <a:spcPts val="0"/>
                        </a:spcAft>
                        <a:buNone/>
                      </a:pPr>
                      <a:r>
                        <a:rPr lang="en-US" sz="1800">
                          <a:solidFill>
                            <a:srgbClr val="1E4783"/>
                          </a:solidFill>
                        </a:rPr>
                        <a:t>The word ‘igneous’ means ‘born of fire’.</a:t>
                      </a:r>
                      <a:endParaRPr/>
                    </a:p>
                  </a:txBody>
                  <a:tcPr marT="45725" marB="45725" marR="91450" marL="91450"/>
                </a:tc>
                <a:tc>
                  <a:txBody>
                    <a:bodyPr/>
                    <a:lstStyle/>
                    <a:p>
                      <a:pPr indent="0" lvl="0" marL="0" marR="0" rtl="0" algn="l">
                        <a:spcBef>
                          <a:spcPts val="0"/>
                        </a:spcBef>
                        <a:spcAft>
                          <a:spcPts val="0"/>
                        </a:spcAft>
                        <a:buNone/>
                      </a:pPr>
                      <a:r>
                        <a:rPr lang="en-US" sz="1800">
                          <a:solidFill>
                            <a:srgbClr val="1E4783"/>
                          </a:solidFill>
                        </a:rPr>
                        <a:t>Weathering and erosion breaks down rocks into small fragments called ‘sediments’. </a:t>
                      </a:r>
                      <a:endParaRPr/>
                    </a:p>
                    <a:p>
                      <a:pPr indent="0" lvl="0" marL="0" marR="0" rtl="0" algn="l">
                        <a:spcBef>
                          <a:spcPts val="0"/>
                        </a:spcBef>
                        <a:spcAft>
                          <a:spcPts val="0"/>
                        </a:spcAft>
                        <a:buNone/>
                      </a:pPr>
                      <a:r>
                        <a:t/>
                      </a:r>
                      <a:endParaRPr sz="1800">
                        <a:solidFill>
                          <a:srgbClr val="1E4783"/>
                        </a:solidFill>
                      </a:endParaRPr>
                    </a:p>
                    <a:p>
                      <a:pPr indent="0" lvl="0" marL="0" marR="0" rtl="0" algn="l">
                        <a:spcBef>
                          <a:spcPts val="0"/>
                        </a:spcBef>
                        <a:spcAft>
                          <a:spcPts val="0"/>
                        </a:spcAft>
                        <a:buNone/>
                      </a:pPr>
                      <a:r>
                        <a:rPr lang="en-US" sz="1800">
                          <a:solidFill>
                            <a:srgbClr val="1E4783"/>
                          </a:solidFill>
                        </a:rPr>
                        <a:t>Sediments are transported and deposited in seas or lakes. </a:t>
                      </a:r>
                      <a:endParaRPr/>
                    </a:p>
                    <a:p>
                      <a:pPr indent="0" lvl="0" marL="0" marR="0" rtl="0" algn="l">
                        <a:spcBef>
                          <a:spcPts val="0"/>
                        </a:spcBef>
                        <a:spcAft>
                          <a:spcPts val="0"/>
                        </a:spcAft>
                        <a:buNone/>
                      </a:pPr>
                      <a:r>
                        <a:rPr lang="en-US" sz="1800">
                          <a:solidFill>
                            <a:srgbClr val="1E4783"/>
                          </a:solidFill>
                        </a:rPr>
                        <a:t>They are covered by other sediments and fossils. </a:t>
                      </a:r>
                      <a:endParaRPr/>
                    </a:p>
                    <a:p>
                      <a:pPr indent="0" lvl="0" marL="0" marR="0" rtl="0" algn="l">
                        <a:spcBef>
                          <a:spcPts val="0"/>
                        </a:spcBef>
                        <a:spcAft>
                          <a:spcPts val="0"/>
                        </a:spcAft>
                        <a:buNone/>
                      </a:pPr>
                      <a:r>
                        <a:t/>
                      </a:r>
                      <a:endParaRPr sz="1800">
                        <a:solidFill>
                          <a:srgbClr val="1E4783"/>
                        </a:solidFill>
                      </a:endParaRPr>
                    </a:p>
                    <a:p>
                      <a:pPr indent="0" lvl="0" marL="0" marR="0" rtl="0" algn="l">
                        <a:spcBef>
                          <a:spcPts val="0"/>
                        </a:spcBef>
                        <a:spcAft>
                          <a:spcPts val="0"/>
                        </a:spcAft>
                        <a:buNone/>
                      </a:pPr>
                      <a:r>
                        <a:rPr lang="en-US" sz="1800">
                          <a:solidFill>
                            <a:srgbClr val="1E4783"/>
                          </a:solidFill>
                        </a:rPr>
                        <a:t>Compression turns the sediments into sedimentary rocks. </a:t>
                      </a:r>
                      <a:endParaRPr/>
                    </a:p>
                  </a:txBody>
                  <a:tcPr marT="45725" marB="45725" marR="91450" marL="91450"/>
                </a:tc>
                <a:tc>
                  <a:txBody>
                    <a:bodyPr/>
                    <a:lstStyle/>
                    <a:p>
                      <a:pPr indent="0" lvl="0" marL="0" marR="0" rtl="0" algn="l">
                        <a:spcBef>
                          <a:spcPts val="0"/>
                        </a:spcBef>
                        <a:spcAft>
                          <a:spcPts val="0"/>
                        </a:spcAft>
                        <a:buNone/>
                      </a:pPr>
                      <a:r>
                        <a:rPr lang="en-US" sz="1800">
                          <a:solidFill>
                            <a:srgbClr val="1E4783"/>
                          </a:solidFill>
                        </a:rPr>
                        <a:t>Heat from contact </a:t>
                      </a:r>
                      <a:endParaRPr/>
                    </a:p>
                    <a:p>
                      <a:pPr indent="0" lvl="0" marL="0" marR="0" rtl="0" algn="l">
                        <a:spcBef>
                          <a:spcPts val="0"/>
                        </a:spcBef>
                        <a:spcAft>
                          <a:spcPts val="0"/>
                        </a:spcAft>
                        <a:buNone/>
                      </a:pPr>
                      <a:r>
                        <a:rPr lang="en-US" sz="1800">
                          <a:solidFill>
                            <a:srgbClr val="1E4783"/>
                          </a:solidFill>
                        </a:rPr>
                        <a:t>with molten magma and pressure caused by folding change the igneous and sedimentary rocks into metamorphic rocks. </a:t>
                      </a:r>
                      <a:endParaRPr/>
                    </a:p>
                    <a:p>
                      <a:pPr indent="0" lvl="0" marL="0" marR="0" rtl="0" algn="l">
                        <a:spcBef>
                          <a:spcPts val="0"/>
                        </a:spcBef>
                        <a:spcAft>
                          <a:spcPts val="0"/>
                        </a:spcAft>
                        <a:buNone/>
                      </a:pPr>
                      <a:r>
                        <a:t/>
                      </a:r>
                      <a:endParaRPr sz="1800">
                        <a:solidFill>
                          <a:srgbClr val="1E4783"/>
                        </a:solidFill>
                      </a:endParaRPr>
                    </a:p>
                    <a:p>
                      <a:pPr indent="0" lvl="0" marL="0" marR="0" rtl="0" algn="l">
                        <a:spcBef>
                          <a:spcPts val="0"/>
                        </a:spcBef>
                        <a:spcAft>
                          <a:spcPts val="0"/>
                        </a:spcAft>
                        <a:buNone/>
                      </a:pPr>
                      <a:r>
                        <a:rPr lang="en-US" sz="1800">
                          <a:solidFill>
                            <a:srgbClr val="1E4783"/>
                          </a:solidFill>
                        </a:rPr>
                        <a:t>Sometimes plate movements cause rocks to melt back into the mantle.</a:t>
                      </a:r>
                      <a:endParaRPr/>
                    </a:p>
                  </a:txBody>
                  <a:tcPr marT="45725" marB="45725" marR="91450" marL="91450"/>
                </a:tc>
              </a:tr>
            </a:tbl>
          </a:graphicData>
        </a:graphic>
      </p:graphicFrame>
      <p:sp>
        <p:nvSpPr>
          <p:cNvPr id="120" name="Google Shape;120;p5"/>
          <p:cNvSpPr txBox="1"/>
          <p:nvPr/>
        </p:nvSpPr>
        <p:spPr>
          <a:xfrm>
            <a:off x="320209" y="308241"/>
            <a:ext cx="11825545" cy="618101"/>
          </a:xfrm>
          <a:prstGeom prst="rect">
            <a:avLst/>
          </a:prstGeom>
          <a:noFill/>
          <a:ln>
            <a:noFill/>
          </a:ln>
        </p:spPr>
        <p:txBody>
          <a:bodyPr anchorCtr="0" anchor="t" bIns="45700" lIns="91425" spcFirstLastPara="1" rIns="91425" wrap="square" tIns="45700">
            <a:noAutofit/>
          </a:bodyPr>
          <a:lstStyle/>
          <a:p>
            <a:pPr indent="-623888" lvl="0" marL="623888" marR="0" rtl="0" algn="l">
              <a:lnSpc>
                <a:spcPct val="90000"/>
              </a:lnSpc>
              <a:spcBef>
                <a:spcPts val="0"/>
              </a:spcBef>
              <a:spcAft>
                <a:spcPts val="0"/>
              </a:spcAft>
              <a:buClr>
                <a:srgbClr val="3F3153"/>
              </a:buClr>
              <a:buSzPts val="2560"/>
              <a:buFont typeface="Calibri"/>
              <a:buNone/>
            </a:pPr>
            <a:r>
              <a:rPr b="1" i="0" lang="en-US" sz="3200" u="none" cap="none" strike="noStrike">
                <a:solidFill>
                  <a:srgbClr val="E84141"/>
                </a:solidFill>
                <a:latin typeface="Calibri"/>
                <a:ea typeface="Calibri"/>
                <a:cs typeface="Calibri"/>
                <a:sym typeface="Calibri"/>
              </a:rPr>
              <a:t>5.1 	</a:t>
            </a:r>
            <a:r>
              <a:rPr b="1" i="0" lang="en-US" sz="3200" u="none" cap="none" strike="noStrike">
                <a:solidFill>
                  <a:srgbClr val="1E4783"/>
                </a:solidFill>
                <a:latin typeface="Calibri"/>
                <a:ea typeface="Calibri"/>
                <a:cs typeface="Calibri"/>
                <a:sym typeface="Calibri"/>
              </a:rPr>
              <a:t>Describe the three different type of rocks and the rock cycle.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6"/>
          <p:cNvPicPr preferRelativeResize="0"/>
          <p:nvPr/>
        </p:nvPicPr>
        <p:blipFill rotWithShape="1">
          <a:blip r:embed="rId3">
            <a:alphaModFix/>
          </a:blip>
          <a:srcRect b="0" l="0" r="0" t="0"/>
          <a:stretch/>
        </p:blipFill>
        <p:spPr>
          <a:xfrm>
            <a:off x="3507235" y="950654"/>
            <a:ext cx="5177530" cy="4905318"/>
          </a:xfrm>
          <a:prstGeom prst="rect">
            <a:avLst/>
          </a:prstGeom>
          <a:noFill/>
          <a:ln>
            <a:noFill/>
          </a:ln>
        </p:spPr>
      </p:pic>
      <p:sp>
        <p:nvSpPr>
          <p:cNvPr id="126" name="Google Shape;126;p6"/>
          <p:cNvSpPr txBox="1"/>
          <p:nvPr/>
        </p:nvSpPr>
        <p:spPr>
          <a:xfrm>
            <a:off x="320209" y="308241"/>
            <a:ext cx="11825545" cy="618101"/>
          </a:xfrm>
          <a:prstGeom prst="rect">
            <a:avLst/>
          </a:prstGeom>
          <a:noFill/>
          <a:ln>
            <a:noFill/>
          </a:ln>
        </p:spPr>
        <p:txBody>
          <a:bodyPr anchorCtr="0" anchor="t" bIns="45700" lIns="91425" spcFirstLastPara="1" rIns="91425" wrap="square" tIns="45700">
            <a:noAutofit/>
          </a:bodyPr>
          <a:lstStyle/>
          <a:p>
            <a:pPr indent="-623888" lvl="0" marL="623888" marR="0" rtl="0" algn="l">
              <a:lnSpc>
                <a:spcPct val="90000"/>
              </a:lnSpc>
              <a:spcBef>
                <a:spcPts val="0"/>
              </a:spcBef>
              <a:spcAft>
                <a:spcPts val="0"/>
              </a:spcAft>
              <a:buClr>
                <a:srgbClr val="3F3153"/>
              </a:buClr>
              <a:buSzPts val="2560"/>
              <a:buFont typeface="Calibri"/>
              <a:buNone/>
            </a:pPr>
            <a:r>
              <a:rPr b="1" i="0" lang="en-US" sz="3200" u="none" cap="none" strike="noStrike">
                <a:solidFill>
                  <a:srgbClr val="E84141"/>
                </a:solidFill>
                <a:latin typeface="Calibri"/>
                <a:ea typeface="Calibri"/>
                <a:cs typeface="Calibri"/>
                <a:sym typeface="Calibri"/>
              </a:rPr>
              <a:t>5.1 	</a:t>
            </a:r>
            <a:r>
              <a:rPr b="1" i="0" lang="en-US" sz="3200" u="none" cap="none" strike="noStrike">
                <a:solidFill>
                  <a:srgbClr val="1E4783"/>
                </a:solidFill>
                <a:latin typeface="Calibri"/>
                <a:ea typeface="Calibri"/>
                <a:cs typeface="Calibri"/>
                <a:sym typeface="Calibri"/>
              </a:rPr>
              <a:t>Describe the three different type of rocks and the rock cycle.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p:nvPr/>
        </p:nvSpPr>
        <p:spPr>
          <a:xfrm>
            <a:off x="0" y="1"/>
            <a:ext cx="12192000" cy="5881510"/>
          </a:xfrm>
          <a:prstGeom prst="rect">
            <a:avLst/>
          </a:prstGeom>
          <a:solidFill>
            <a:srgbClr val="FFDE3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32" name="Google Shape;132;p7"/>
          <p:cNvSpPr txBox="1"/>
          <p:nvPr/>
        </p:nvSpPr>
        <p:spPr>
          <a:xfrm>
            <a:off x="463296" y="2322655"/>
            <a:ext cx="10515600" cy="618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rgbClr val="1E4783"/>
                </a:solidFill>
                <a:latin typeface="Calibri"/>
                <a:ea typeface="Calibri"/>
                <a:cs typeface="Calibri"/>
                <a:sym typeface="Calibri"/>
              </a:rPr>
              <a:t>Go to Section 5.1 on page 16 of your Skills Book.</a:t>
            </a:r>
            <a:endParaRPr/>
          </a:p>
        </p:txBody>
      </p:sp>
      <p:sp>
        <p:nvSpPr>
          <p:cNvPr id="133" name="Google Shape;133;p7"/>
          <p:cNvSpPr txBox="1"/>
          <p:nvPr/>
        </p:nvSpPr>
        <p:spPr>
          <a:xfrm>
            <a:off x="320209" y="308241"/>
            <a:ext cx="11825545" cy="618101"/>
          </a:xfrm>
          <a:prstGeom prst="rect">
            <a:avLst/>
          </a:prstGeom>
          <a:noFill/>
          <a:ln>
            <a:noFill/>
          </a:ln>
        </p:spPr>
        <p:txBody>
          <a:bodyPr anchorCtr="0" anchor="t" bIns="45700" lIns="91425" spcFirstLastPara="1" rIns="91425" wrap="square" tIns="45700">
            <a:noAutofit/>
          </a:bodyPr>
          <a:lstStyle/>
          <a:p>
            <a:pPr indent="-623888" lvl="0" marL="623888" marR="0" rtl="0" algn="l">
              <a:lnSpc>
                <a:spcPct val="90000"/>
              </a:lnSpc>
              <a:spcBef>
                <a:spcPts val="0"/>
              </a:spcBef>
              <a:spcAft>
                <a:spcPts val="0"/>
              </a:spcAft>
              <a:buClr>
                <a:srgbClr val="3F3153"/>
              </a:buClr>
              <a:buSzPts val="2560"/>
              <a:buFont typeface="Calibri"/>
              <a:buNone/>
            </a:pPr>
            <a:r>
              <a:rPr b="1" i="0" lang="en-US" sz="3200" u="none">
                <a:solidFill>
                  <a:srgbClr val="E84141"/>
                </a:solidFill>
                <a:latin typeface="Calibri"/>
                <a:ea typeface="Calibri"/>
                <a:cs typeface="Calibri"/>
                <a:sym typeface="Calibri"/>
              </a:rPr>
              <a:t>5.1 	</a:t>
            </a:r>
            <a:r>
              <a:rPr b="1" i="0" lang="en-US" sz="3200" u="none">
                <a:solidFill>
                  <a:srgbClr val="1E4783"/>
                </a:solidFill>
                <a:latin typeface="Calibri"/>
                <a:ea typeface="Calibri"/>
                <a:cs typeface="Calibri"/>
                <a:sym typeface="Calibri"/>
              </a:rPr>
              <a:t>Describe the three different type of rocks and the rock cycle.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nvSpPr>
        <p:spPr>
          <a:xfrm>
            <a:off x="320209" y="306633"/>
            <a:ext cx="10515600" cy="618101"/>
          </a:xfrm>
          <a:prstGeom prst="rect">
            <a:avLst/>
          </a:prstGeom>
          <a:noFill/>
          <a:ln>
            <a:noFill/>
          </a:ln>
        </p:spPr>
        <p:txBody>
          <a:bodyPr anchorCtr="0" anchor="t" bIns="45700" lIns="91425" spcFirstLastPara="1" rIns="91425" wrap="square" tIns="45700">
            <a:noAutofit/>
          </a:bodyPr>
          <a:lstStyle/>
          <a:p>
            <a:pPr indent="-719138" lvl="0" marL="719138" marR="0" rtl="0" algn="l">
              <a:lnSpc>
                <a:spcPct val="90000"/>
              </a:lnSpc>
              <a:spcBef>
                <a:spcPts val="0"/>
              </a:spcBef>
              <a:spcAft>
                <a:spcPts val="0"/>
              </a:spcAft>
              <a:buClr>
                <a:srgbClr val="E84141"/>
              </a:buClr>
              <a:buSzPts val="3200"/>
              <a:buFont typeface="Glory"/>
              <a:buNone/>
            </a:pPr>
            <a:r>
              <a:rPr b="1" i="0" lang="en-US" sz="3200">
                <a:solidFill>
                  <a:srgbClr val="E84141"/>
                </a:solidFill>
                <a:latin typeface="Glory"/>
                <a:ea typeface="Glory"/>
                <a:cs typeface="Glory"/>
                <a:sym typeface="Glory"/>
              </a:rPr>
              <a:t>5.2</a:t>
            </a:r>
            <a:r>
              <a:rPr b="1" i="0" lang="en-US" sz="3200">
                <a:solidFill>
                  <a:srgbClr val="1E4783"/>
                </a:solidFill>
                <a:latin typeface="Glory"/>
                <a:ea typeface="Glory"/>
                <a:cs typeface="Glory"/>
                <a:sym typeface="Glory"/>
              </a:rPr>
              <a:t> 	Explain how different rocks are formed – Igneous Rocks</a:t>
            </a:r>
            <a:endParaRPr b="1" i="0" sz="3200">
              <a:solidFill>
                <a:srgbClr val="1E4783"/>
              </a:solidFill>
              <a:latin typeface="Glory"/>
              <a:ea typeface="Glory"/>
              <a:cs typeface="Glory"/>
              <a:sym typeface="Glory"/>
            </a:endParaRPr>
          </a:p>
        </p:txBody>
      </p:sp>
      <p:graphicFrame>
        <p:nvGraphicFramePr>
          <p:cNvPr id="139" name="Google Shape;139;p8"/>
          <p:cNvGraphicFramePr/>
          <p:nvPr/>
        </p:nvGraphicFramePr>
        <p:xfrm>
          <a:off x="1309254" y="879603"/>
          <a:ext cx="3000000" cy="3000000"/>
        </p:xfrm>
        <a:graphic>
          <a:graphicData uri="http://schemas.openxmlformats.org/drawingml/2006/table">
            <a:tbl>
              <a:tblPr bandRow="1" firstRow="1">
                <a:noFill/>
                <a:tableStyleId>{A35F4369-0D3B-4F64-A34B-6B922A09493C}</a:tableStyleId>
              </a:tblPr>
              <a:tblGrid>
                <a:gridCol w="1323100"/>
                <a:gridCol w="4125200"/>
                <a:gridCol w="4125200"/>
              </a:tblGrid>
              <a:tr h="364075">
                <a:tc>
                  <a:txBody>
                    <a:bodyPr/>
                    <a:lstStyle/>
                    <a:p>
                      <a:pPr indent="0" lvl="0" marL="50800" marR="0" rtl="0" algn="l">
                        <a:lnSpc>
                          <a:spcPct val="10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Rock</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E75B5"/>
                    </a:solidFill>
                  </a:tcPr>
                </a:tc>
                <a:tc>
                  <a:txBody>
                    <a:bodyPr/>
                    <a:lstStyle/>
                    <a:p>
                      <a:pPr indent="0" lvl="0" marL="50800" marR="0" rtl="0" algn="l">
                        <a:lnSpc>
                          <a:spcPct val="10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Granite</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E75B5"/>
                    </a:solidFill>
                  </a:tcPr>
                </a:tc>
                <a:tc>
                  <a:txBody>
                    <a:bodyPr/>
                    <a:lstStyle/>
                    <a:p>
                      <a:pPr indent="0" lvl="0" marL="50800" marR="0" rtl="0" algn="l">
                        <a:lnSpc>
                          <a:spcPct val="10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Basalt</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E75B5"/>
                    </a:solidFill>
                  </a:tcPr>
                </a:tc>
              </a:tr>
              <a:tr h="1686900">
                <a:tc>
                  <a:txBody>
                    <a:bodyPr/>
                    <a:lstStyle/>
                    <a:p>
                      <a:pPr indent="0" lvl="0" marL="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 Sample</a:t>
                      </a:r>
                      <a:endParaRPr/>
                    </a:p>
                    <a:p>
                      <a:pPr indent="0" lvl="0" marL="0" marR="0" rtl="0" algn="l">
                        <a:lnSpc>
                          <a:spcPct val="100000"/>
                        </a:lnSpc>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Clr>
                          <a:schemeClr val="dk1"/>
                        </a:buClr>
                        <a:buSzPts val="2000"/>
                        <a:buFont typeface="Calibri"/>
                        <a:buNone/>
                      </a:pPr>
                      <a:r>
                        <a:t/>
                      </a:r>
                      <a:endParaRPr sz="2000">
                        <a:solidFill>
                          <a:srgbClr val="FF0000"/>
                        </a:solidFill>
                        <a:latin typeface="Calibri"/>
                        <a:ea typeface="Calibri"/>
                        <a:cs typeface="Calibri"/>
                        <a:sym typeface="Calibri"/>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7925">
                <a:tc>
                  <a:txBody>
                    <a:bodyPr/>
                    <a:lstStyle/>
                    <a:p>
                      <a:pPr indent="0" lvl="0" marL="5080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Formation</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Magma cooled </a:t>
                      </a:r>
                      <a:r>
                        <a:rPr b="1" lang="en-US" sz="2000">
                          <a:solidFill>
                            <a:schemeClr val="dk1"/>
                          </a:solidFill>
                          <a:latin typeface="Calibri"/>
                          <a:ea typeface="Calibri"/>
                          <a:cs typeface="Calibri"/>
                          <a:sym typeface="Calibri"/>
                        </a:rPr>
                        <a:t>in</a:t>
                      </a:r>
                      <a:r>
                        <a:rPr lang="en-US" sz="2000">
                          <a:solidFill>
                            <a:schemeClr val="dk1"/>
                          </a:solidFill>
                          <a:latin typeface="Calibri"/>
                          <a:ea typeface="Calibri"/>
                          <a:cs typeface="Calibri"/>
                          <a:sym typeface="Calibri"/>
                        </a:rPr>
                        <a:t> Earth’s crust</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Magma cooled </a:t>
                      </a:r>
                      <a:r>
                        <a:rPr b="1" lang="en-US" sz="2000">
                          <a:solidFill>
                            <a:schemeClr val="dk1"/>
                          </a:solidFill>
                          <a:latin typeface="Calibri"/>
                          <a:ea typeface="Calibri"/>
                          <a:cs typeface="Calibri"/>
                          <a:sym typeface="Calibri"/>
                        </a:rPr>
                        <a:t>on</a:t>
                      </a:r>
                      <a:r>
                        <a:rPr lang="en-US" sz="2000">
                          <a:solidFill>
                            <a:schemeClr val="dk1"/>
                          </a:solidFill>
                          <a:latin typeface="Calibri"/>
                          <a:ea typeface="Calibri"/>
                          <a:cs typeface="Calibri"/>
                          <a:sym typeface="Calibri"/>
                        </a:rPr>
                        <a:t> Earth’s surface</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671700">
                <a:tc>
                  <a:txBody>
                    <a:bodyPr/>
                    <a:lstStyle/>
                    <a:p>
                      <a:pPr indent="0" lvl="0" marL="5080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Crystals</a:t>
                      </a:r>
                      <a:endParaRPr/>
                    </a:p>
                  </a:txBody>
                  <a:tcPr marT="1403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342900" lvl="0" marL="342900" marR="0" rtl="0" algn="l">
                        <a:lnSpc>
                          <a:spcPct val="101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Large</a:t>
                      </a:r>
                      <a:endParaRPr/>
                    </a:p>
                    <a:p>
                      <a:pPr indent="-342900" lvl="0" marL="342900" marR="0" rtl="0" algn="l">
                        <a:lnSpc>
                          <a:spcPct val="101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Mica, feldspar and quartz</a:t>
                      </a:r>
                      <a:endParaRPr/>
                    </a:p>
                  </a:txBody>
                  <a:tcPr marT="51425" marB="0" marR="0" marL="72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342900" lvl="0" marL="342900" marR="0" rtl="0" algn="l">
                        <a:lnSpc>
                          <a:spcPct val="101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Very small  </a:t>
                      </a:r>
                      <a:endParaRPr sz="2000">
                        <a:solidFill>
                          <a:schemeClr val="dk1"/>
                        </a:solidFill>
                        <a:latin typeface="Calibri"/>
                        <a:ea typeface="Calibri"/>
                        <a:cs typeface="Calibri"/>
                        <a:sym typeface="Calibri"/>
                      </a:endParaRPr>
                    </a:p>
                    <a:p>
                      <a:pPr indent="-342900" lvl="0" marL="342900" marR="0" rtl="0" algn="l">
                        <a:lnSpc>
                          <a:spcPct val="101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Iron oxide</a:t>
                      </a:r>
                      <a:endParaRPr/>
                    </a:p>
                  </a:txBody>
                  <a:tcPr marT="48900" marB="0" marR="0" marL="72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7925">
                <a:tc>
                  <a:txBody>
                    <a:bodyPr/>
                    <a:lstStyle/>
                    <a:p>
                      <a:pPr indent="0" lvl="0" marL="5080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Texture</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Rough</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Smooth</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7925">
                <a:tc>
                  <a:txBody>
                    <a:bodyPr/>
                    <a:lstStyle/>
                    <a:p>
                      <a:pPr indent="0" lvl="0" marL="5080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Colour</a:t>
                      </a:r>
                      <a:endParaRPr b="1" sz="2000">
                        <a:solidFill>
                          <a:schemeClr val="dk1"/>
                        </a:solidFill>
                        <a:latin typeface="Calibri"/>
                        <a:ea typeface="Calibri"/>
                        <a:cs typeface="Calibri"/>
                        <a:sym typeface="Calibri"/>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Grey, speckled</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Black, dark grey</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7925">
                <a:tc>
                  <a:txBody>
                    <a:bodyPr/>
                    <a:lstStyle/>
                    <a:p>
                      <a:pPr indent="0" lvl="0" marL="5080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Hardness</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Hard</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Very hard</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7925">
                <a:tc>
                  <a:txBody>
                    <a:bodyPr/>
                    <a:lstStyle/>
                    <a:p>
                      <a:pPr indent="0" lvl="0" marL="5080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Location</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Wicklow Mountains</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Giant’s Causeway, Co. Antrim</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r h="367925">
                <a:tc>
                  <a:txBody>
                    <a:bodyPr/>
                    <a:lstStyle/>
                    <a:p>
                      <a:pPr indent="0" lvl="0" marL="50800" marR="0" rtl="0" algn="l">
                        <a:lnSpc>
                          <a:spcPct val="10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Rock</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Granite</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c>
                  <a:txBody>
                    <a:bodyPr/>
                    <a:lstStyle/>
                    <a:p>
                      <a:pPr indent="0" lvl="0" marL="5080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Basalt</a:t>
                      </a:r>
                      <a:endParaRPr/>
                    </a:p>
                  </a:txBody>
                  <a:tcPr marT="51425"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BF5"/>
                    </a:solidFill>
                  </a:tcPr>
                </a:tc>
              </a:tr>
            </a:tbl>
          </a:graphicData>
        </a:graphic>
      </p:graphicFrame>
      <p:pic>
        <p:nvPicPr>
          <p:cNvPr descr="A picture containing dessert&#10;&#10;Description automatically generated" id="140" name="Google Shape;140;p8"/>
          <p:cNvPicPr preferRelativeResize="0"/>
          <p:nvPr/>
        </p:nvPicPr>
        <p:blipFill rotWithShape="1">
          <a:blip r:embed="rId3">
            <a:alphaModFix/>
          </a:blip>
          <a:srcRect b="0" l="0" r="0" t="0"/>
          <a:stretch/>
        </p:blipFill>
        <p:spPr>
          <a:xfrm>
            <a:off x="3652987" y="1286816"/>
            <a:ext cx="1707289" cy="1528915"/>
          </a:xfrm>
          <a:prstGeom prst="rect">
            <a:avLst/>
          </a:prstGeom>
          <a:noFill/>
          <a:ln>
            <a:noFill/>
          </a:ln>
        </p:spPr>
      </p:pic>
      <p:pic>
        <p:nvPicPr>
          <p:cNvPr descr="A picture containing rock, outdoor, rocky, nature&#10;&#10;Description automatically generated" id="141" name="Google Shape;141;p8"/>
          <p:cNvPicPr preferRelativeResize="0"/>
          <p:nvPr/>
        </p:nvPicPr>
        <p:blipFill rotWithShape="1">
          <a:blip r:embed="rId4">
            <a:alphaModFix/>
          </a:blip>
          <a:srcRect b="0" l="0" r="0" t="0"/>
          <a:stretch/>
        </p:blipFill>
        <p:spPr>
          <a:xfrm>
            <a:off x="7561141" y="1283055"/>
            <a:ext cx="2420133" cy="16134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9"/>
          <p:cNvSpPr txBox="1"/>
          <p:nvPr/>
        </p:nvSpPr>
        <p:spPr>
          <a:xfrm>
            <a:off x="463296" y="365125"/>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9304C"/>
              </a:buClr>
              <a:buSzPts val="4000"/>
              <a:buFont typeface="Glory"/>
              <a:buNone/>
            </a:pPr>
            <a:r>
              <a:t/>
            </a:r>
            <a:endParaRPr b="1" i="0" sz="4000" u="none" cap="none" strike="noStrike">
              <a:solidFill>
                <a:srgbClr val="1E4783"/>
              </a:solidFill>
              <a:latin typeface="Calibri"/>
              <a:ea typeface="Calibri"/>
              <a:cs typeface="Calibri"/>
              <a:sym typeface="Calibri"/>
            </a:endParaRPr>
          </a:p>
        </p:txBody>
      </p:sp>
      <p:sp>
        <p:nvSpPr>
          <p:cNvPr id="147" name="Google Shape;147;p9"/>
          <p:cNvSpPr txBox="1"/>
          <p:nvPr/>
        </p:nvSpPr>
        <p:spPr>
          <a:xfrm>
            <a:off x="432000" y="284430"/>
            <a:ext cx="10515600" cy="618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E4783"/>
              </a:buClr>
              <a:buSzPts val="3200"/>
              <a:buFont typeface="Calibri"/>
              <a:buNone/>
            </a:pPr>
            <a:r>
              <a:rPr b="1" i="0" lang="en-US" sz="3200">
                <a:solidFill>
                  <a:srgbClr val="1E4783"/>
                </a:solidFill>
                <a:latin typeface="Calibri"/>
                <a:ea typeface="Calibri"/>
                <a:cs typeface="Calibri"/>
                <a:sym typeface="Calibri"/>
              </a:rPr>
              <a:t>5.1 and 5.2</a:t>
            </a:r>
            <a:endParaRPr b="1" i="0" sz="3200" u="none" cap="none" strike="noStrike">
              <a:solidFill>
                <a:srgbClr val="1E4783"/>
              </a:solidFill>
              <a:latin typeface="Calibri"/>
              <a:ea typeface="Calibri"/>
              <a:cs typeface="Calibri"/>
              <a:sym typeface="Calibri"/>
            </a:endParaRPr>
          </a:p>
        </p:txBody>
      </p:sp>
      <p:graphicFrame>
        <p:nvGraphicFramePr>
          <p:cNvPr id="148" name="Google Shape;148;p9"/>
          <p:cNvGraphicFramePr/>
          <p:nvPr/>
        </p:nvGraphicFramePr>
        <p:xfrm>
          <a:off x="1681908" y="1195251"/>
          <a:ext cx="3000000" cy="3000000"/>
        </p:xfrm>
        <a:graphic>
          <a:graphicData uri="http://schemas.openxmlformats.org/drawingml/2006/table">
            <a:tbl>
              <a:tblPr bandRow="1" firstRow="1">
                <a:noFill/>
                <a:tableStyleId>{958FD0DA-57BE-492F-B6F7-E4FB65D301E4}</a:tableStyleId>
              </a:tblPr>
              <a:tblGrid>
                <a:gridCol w="7129000"/>
              </a:tblGrid>
              <a:tr h="590075">
                <a:tc>
                  <a:txBody>
                    <a:bodyPr/>
                    <a:lstStyle/>
                    <a:p>
                      <a:pPr indent="0" lvl="0" marL="0" marR="0" rtl="0" algn="l">
                        <a:spcBef>
                          <a:spcPts val="0"/>
                        </a:spcBef>
                        <a:spcAft>
                          <a:spcPts val="0"/>
                        </a:spcAft>
                        <a:buNone/>
                      </a:pPr>
                      <a:r>
                        <a:t/>
                      </a:r>
                      <a:endParaRPr b="1" i="0" sz="3000">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19050">
                      <a:solidFill>
                        <a:srgbClr val="1A8753"/>
                      </a:solidFill>
                      <a:prstDash val="solid"/>
                      <a:round/>
                      <a:headEnd len="sm" w="sm" type="none"/>
                      <a:tailEnd len="sm" w="sm" type="none"/>
                    </a:lnT>
                    <a:solidFill>
                      <a:srgbClr val="1A8753"/>
                    </a:solidFill>
                  </a:tcPr>
                </a:tc>
              </a:tr>
              <a:tr h="491725">
                <a:tc>
                  <a:txBody>
                    <a:bodyPr/>
                    <a:lstStyle/>
                    <a:p>
                      <a:pPr indent="-447675" lvl="0" marL="447675" marR="0" rtl="0" algn="l">
                        <a:spcBef>
                          <a:spcPts val="0"/>
                        </a:spcBef>
                        <a:spcAft>
                          <a:spcPts val="0"/>
                        </a:spcAft>
                        <a:buNone/>
                      </a:pPr>
                      <a:r>
                        <a:rPr b="1" lang="en-US" sz="1800">
                          <a:solidFill>
                            <a:schemeClr val="dk1"/>
                          </a:solidFill>
                          <a:latin typeface="Calibri"/>
                          <a:ea typeface="Calibri"/>
                          <a:cs typeface="Calibri"/>
                          <a:sym typeface="Calibri"/>
                        </a:rPr>
                        <a:t>1.</a:t>
                      </a:r>
                      <a:r>
                        <a:rPr b="0" lang="en-US" sz="1800">
                          <a:solidFill>
                            <a:schemeClr val="dk1"/>
                          </a:solidFill>
                          <a:latin typeface="Calibri"/>
                          <a:ea typeface="Calibri"/>
                          <a:cs typeface="Calibri"/>
                          <a:sym typeface="Calibri"/>
                        </a:rPr>
                        <a:t>	</a:t>
                      </a:r>
                      <a:r>
                        <a:rPr b="0" i="0" lang="en-US" sz="1800" u="none" strike="noStrike">
                          <a:latin typeface="Calibri"/>
                          <a:ea typeface="Calibri"/>
                          <a:cs typeface="Calibri"/>
                          <a:sym typeface="Calibri"/>
                        </a:rPr>
                        <a:t>Which rocks formed first on Earth?</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B cap="flat" cmpd="sng" w="28575">
                      <a:solidFill>
                        <a:srgbClr val="F8D7CD"/>
                      </a:solidFill>
                      <a:prstDash val="solid"/>
                      <a:round/>
                      <a:headEnd len="sm" w="sm" type="none"/>
                      <a:tailEnd len="sm" w="sm" type="none"/>
                    </a:lnB>
                    <a:solidFill>
                      <a:schemeClr val="lt1"/>
                    </a:solidFill>
                  </a:tcPr>
                </a:tc>
              </a:tr>
              <a:tr h="491725">
                <a:tc>
                  <a:txBody>
                    <a:bodyPr/>
                    <a:lstStyle/>
                    <a:p>
                      <a:pPr indent="-447675" lvl="0" marL="447675" marR="0" rtl="0" algn="l">
                        <a:lnSpc>
                          <a:spcPct val="100000"/>
                        </a:lnSpc>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2.</a:t>
                      </a:r>
                      <a:r>
                        <a:rPr b="0" lang="en-US" sz="1800">
                          <a:solidFill>
                            <a:schemeClr val="dk1"/>
                          </a:solidFill>
                          <a:latin typeface="Calibri"/>
                          <a:ea typeface="Calibri"/>
                          <a:cs typeface="Calibri"/>
                          <a:sym typeface="Calibri"/>
                        </a:rPr>
                        <a:t>	</a:t>
                      </a:r>
                      <a:r>
                        <a:rPr b="0" i="0" lang="en-US" sz="1800" u="none" strike="noStrike">
                          <a:latin typeface="Calibri"/>
                          <a:ea typeface="Calibri"/>
                          <a:cs typeface="Calibri"/>
                          <a:sym typeface="Calibri"/>
                        </a:rPr>
                        <a:t>How is granite formed?</a:t>
                      </a:r>
                      <a:endParaRPr b="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91725">
                <a:tc>
                  <a:txBody>
                    <a:bodyPr/>
                    <a:lstStyle/>
                    <a:p>
                      <a:pPr indent="-447675" lvl="0" marL="447675" marR="0" rtl="0" algn="l">
                        <a:spcBef>
                          <a:spcPts val="0"/>
                        </a:spcBef>
                        <a:spcAft>
                          <a:spcPts val="0"/>
                        </a:spcAft>
                        <a:buNone/>
                      </a:pPr>
                      <a:r>
                        <a:rPr b="1" lang="en-US" sz="1800">
                          <a:solidFill>
                            <a:schemeClr val="dk1"/>
                          </a:solidFill>
                          <a:latin typeface="Calibri"/>
                          <a:ea typeface="Calibri"/>
                          <a:cs typeface="Calibri"/>
                          <a:sym typeface="Calibri"/>
                        </a:rPr>
                        <a:t>3.</a:t>
                      </a:r>
                      <a:r>
                        <a:rPr lang="en-US" sz="1800">
                          <a:solidFill>
                            <a:schemeClr val="dk1"/>
                          </a:solidFill>
                          <a:latin typeface="Calibri"/>
                          <a:ea typeface="Calibri"/>
                          <a:cs typeface="Calibri"/>
                          <a:sym typeface="Calibri"/>
                        </a:rPr>
                        <a:t>	</a:t>
                      </a:r>
                      <a:r>
                        <a:rPr b="0" i="0" lang="en-US" sz="1800" u="none" strike="noStrike">
                          <a:latin typeface="Calibri"/>
                          <a:ea typeface="Calibri"/>
                          <a:cs typeface="Calibri"/>
                          <a:sym typeface="Calibri"/>
                        </a:rPr>
                        <a:t>What is granite composed of?</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491725">
                <a:tc>
                  <a:txBody>
                    <a:bodyPr/>
                    <a:lstStyle/>
                    <a:p>
                      <a:pPr indent="-447675" lvl="0" marL="447675" marR="0" rtl="0" algn="l">
                        <a:spcBef>
                          <a:spcPts val="0"/>
                        </a:spcBef>
                        <a:spcAft>
                          <a:spcPts val="0"/>
                        </a:spcAft>
                        <a:buNone/>
                      </a:pPr>
                      <a:r>
                        <a:rPr b="1" lang="en-US" sz="1800">
                          <a:solidFill>
                            <a:schemeClr val="dk1"/>
                          </a:solidFill>
                          <a:latin typeface="Calibri"/>
                          <a:ea typeface="Calibri"/>
                          <a:cs typeface="Calibri"/>
                          <a:sym typeface="Calibri"/>
                        </a:rPr>
                        <a:t>4.</a:t>
                      </a:r>
                      <a:r>
                        <a:rPr b="0" i="0" lang="en-US" sz="1800">
                          <a:solidFill>
                            <a:schemeClr val="dk1"/>
                          </a:solidFill>
                          <a:latin typeface="Calibri"/>
                          <a:ea typeface="Calibri"/>
                          <a:cs typeface="Calibri"/>
                          <a:sym typeface="Calibri"/>
                        </a:rPr>
                        <a:t>	</a:t>
                      </a:r>
                      <a:r>
                        <a:rPr b="0" i="0" lang="en-US" sz="1800" u="none" strike="noStrike">
                          <a:latin typeface="Calibri"/>
                          <a:ea typeface="Calibri"/>
                          <a:cs typeface="Calibri"/>
                          <a:sym typeface="Calibri"/>
                        </a:rPr>
                        <a:t>How is basalt formed?</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28575">
                      <a:solidFill>
                        <a:srgbClr val="F8D7CD"/>
                      </a:solidFill>
                      <a:prstDash val="solid"/>
                      <a:round/>
                      <a:headEnd len="sm" w="sm" type="none"/>
                      <a:tailEnd len="sm" w="sm" type="none"/>
                    </a:lnB>
                    <a:solidFill>
                      <a:schemeClr val="lt1"/>
                    </a:solidFill>
                  </a:tcPr>
                </a:tc>
              </a:tr>
              <a:tr h="885100">
                <a:tc>
                  <a:txBody>
                    <a:bodyPr/>
                    <a:lstStyle/>
                    <a:p>
                      <a:pPr indent="-447675" lvl="0" marL="447675" marR="0" rtl="0" algn="l">
                        <a:spcBef>
                          <a:spcPts val="0"/>
                        </a:spcBef>
                        <a:spcAft>
                          <a:spcPts val="0"/>
                        </a:spcAft>
                        <a:buNone/>
                      </a:pPr>
                      <a:r>
                        <a:rPr b="1" lang="en-US" sz="1800">
                          <a:solidFill>
                            <a:schemeClr val="dk1"/>
                          </a:solidFill>
                          <a:latin typeface="Calibri"/>
                          <a:ea typeface="Calibri"/>
                          <a:cs typeface="Calibri"/>
                          <a:sym typeface="Calibri"/>
                        </a:rPr>
                        <a:t>5.</a:t>
                      </a:r>
                      <a:r>
                        <a:rPr b="0" i="0" lang="en-US" sz="1800">
                          <a:solidFill>
                            <a:schemeClr val="dk1"/>
                          </a:solidFill>
                          <a:latin typeface="Calibri"/>
                          <a:ea typeface="Calibri"/>
                          <a:cs typeface="Calibri"/>
                          <a:sym typeface="Calibri"/>
                        </a:rPr>
                        <a:t>	</a:t>
                      </a:r>
                      <a:r>
                        <a:rPr b="0" i="0" lang="en-US" sz="1800" u="none" strike="noStrike">
                          <a:latin typeface="Calibri"/>
                          <a:ea typeface="Calibri"/>
                          <a:cs typeface="Calibri"/>
                          <a:sym typeface="Calibri"/>
                        </a:rPr>
                        <a:t>What is basalt composed of?</a:t>
                      </a:r>
                      <a:endParaRPr b="0" i="0" sz="1800">
                        <a:solidFill>
                          <a:schemeClr val="dk1"/>
                        </a:solidFill>
                        <a:latin typeface="Calibri"/>
                        <a:ea typeface="Calibri"/>
                        <a:cs typeface="Calibri"/>
                        <a:sym typeface="Calibri"/>
                      </a:endParaRPr>
                    </a:p>
                  </a:txBody>
                  <a:tcPr marT="45725" marB="45725" marR="75575" marL="75575">
                    <a:lnL cap="flat" cmpd="sng" w="19050">
                      <a:solidFill>
                        <a:srgbClr val="1A8753"/>
                      </a:solidFill>
                      <a:prstDash val="solid"/>
                      <a:round/>
                      <a:headEnd len="sm" w="sm" type="none"/>
                      <a:tailEnd len="sm" w="sm" type="none"/>
                    </a:lnL>
                    <a:lnR cap="flat" cmpd="sng" w="19050">
                      <a:solidFill>
                        <a:srgbClr val="1A8753"/>
                      </a:solidFill>
                      <a:prstDash val="solid"/>
                      <a:round/>
                      <a:headEnd len="sm" w="sm" type="none"/>
                      <a:tailEnd len="sm" w="sm" type="none"/>
                    </a:lnR>
                    <a:lnT cap="flat" cmpd="sng" w="28575">
                      <a:solidFill>
                        <a:srgbClr val="F8D7CD"/>
                      </a:solidFill>
                      <a:prstDash val="solid"/>
                      <a:round/>
                      <a:headEnd len="sm" w="sm" type="none"/>
                      <a:tailEnd len="sm" w="sm" type="none"/>
                    </a:lnT>
                    <a:lnB cap="flat" cmpd="sng" w="19050">
                      <a:solidFill>
                        <a:srgbClr val="1A8753"/>
                      </a:solidFill>
                      <a:prstDash val="solid"/>
                      <a:round/>
                      <a:headEnd len="sm" w="sm" type="none"/>
                      <a:tailEnd len="sm" w="sm" type="none"/>
                    </a:lnB>
                    <a:solidFill>
                      <a:schemeClr val="lt1"/>
                    </a:solidFill>
                  </a:tcPr>
                </a:tc>
              </a:tr>
            </a:tbl>
          </a:graphicData>
        </a:graphic>
      </p:graphicFrame>
      <p:pic>
        <p:nvPicPr>
          <p:cNvPr descr="A picture containing logo&#10;&#10;Description automatically generated" id="149" name="Google Shape;149;p9"/>
          <p:cNvPicPr preferRelativeResize="0"/>
          <p:nvPr/>
        </p:nvPicPr>
        <p:blipFill rotWithShape="1">
          <a:blip r:embed="rId3">
            <a:alphaModFix/>
          </a:blip>
          <a:srcRect b="0" l="0" r="0" t="0"/>
          <a:stretch/>
        </p:blipFill>
        <p:spPr>
          <a:xfrm>
            <a:off x="1699751" y="1227912"/>
            <a:ext cx="3296790" cy="62550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2021-10-04T12:15:27Z</dcterms:created>
  <dc:creator>Joe O'Keeffe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0x01010027F1A6EEC15CF140B7B25E5E96887263</vt:lpwstr>
  </property>
  <property fmtid="{D5CDD505-2E9C-101B-9397-08002B2CF9AE}" pid="3" name="MediaServiceImageTags">
    <vt:lpwstr/>
  </property>
</Properties>
</file>